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8"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3" r:id="rId22"/>
  </p:sldIdLst>
  <p:sldSz cx="18288000" cy="10287000"/>
  <p:notesSz cx="6858000" cy="9144000"/>
  <p:embeddedFontLst>
    <p:embeddedFont>
      <p:font typeface="Montserrat Bold" panose="020B0604020202020204" charset="0"/>
      <p:regular r:id="rId23"/>
    </p:embeddedFont>
    <p:embeddedFont>
      <p:font typeface="Open Sans Bold" panose="020B0604020202020204" charset="0"/>
      <p:regular r:id="rId24"/>
    </p:embeddedFont>
    <p:embeddedFont>
      <p:font typeface="Roboto" panose="020B0604020202020204" charset="0"/>
      <p:regular r:id="rId25"/>
    </p:embeddedFont>
    <p:embeddedFont>
      <p:font typeface="Montserrat Medium" panose="020B0604020202020204" charset="0"/>
      <p:regular r:id="rId26"/>
    </p:embeddedFont>
    <p:embeddedFont>
      <p:font typeface="Canva Sans 1" panose="020B0604020202020204" charset="0"/>
      <p:regular r:id="rId27"/>
    </p:embeddedFont>
    <p:embeddedFont>
      <p:font typeface="League Spartan" panose="020B0604020202020204" charset="0"/>
      <p:regular r:id="rId28"/>
    </p:embeddedFont>
    <p:embeddedFont>
      <p:font typeface="Inter Ultra-Bold" panose="020B0604020202020204" charset="0"/>
      <p:regular r:id="rId29"/>
    </p:embeddedFont>
    <p:embeddedFont>
      <p:font typeface="Inter Bold" panose="020B0604020202020204" charset="0"/>
      <p:regular r:id="rId30"/>
      <p:bold r:id="rId31"/>
    </p:embeddedFont>
    <p:embeddedFont>
      <p:font typeface="Rubik Bold" panose="020B0604020202020204" charset="-79"/>
      <p:regular r:id="rId32"/>
    </p:embeddedFont>
    <p:embeddedFont>
      <p:font typeface="Rubik Mono" panose="020B0604020202020204" charset="-79"/>
      <p:regular r:id="rId33"/>
    </p:embeddedFont>
    <p:embeddedFont>
      <p:font typeface="Calibri" panose="020F0502020204030204" pitchFamily="34" charset="0"/>
      <p:regular r:id="rId34"/>
      <p:bold r:id="rId35"/>
      <p:italic r:id="rId36"/>
      <p:boldItalic r:id="rId37"/>
    </p:embeddedFont>
    <p:embeddedFont>
      <p:font typeface="Montserrat Classic Bold" panose="020B0604020202020204" charset="0"/>
      <p:regular r:id="rId38"/>
    </p:embeddedFont>
    <p:embeddedFont>
      <p:font typeface="Arimo" panose="020B0604020202020204" charset="0"/>
      <p:regular r:id="rId39"/>
    </p:embeddedFont>
    <p:embeddedFont>
      <p:font typeface="Heebo" panose="020B0604020202020204" charset="-79"/>
      <p:regular r:id="rId40"/>
    </p:embeddedFont>
    <p:embeddedFont>
      <p:font typeface="Canva Sans 1 Bold" panose="020B0604020202020204" charset="0"/>
      <p:regular r:id="rId41"/>
    </p:embeddedFont>
    <p:embeddedFont>
      <p:font typeface="Inter" panose="020B0604020202020204" charset="0"/>
      <p:regular r:id="rId42"/>
      <p:bold r:id="rId43"/>
    </p:embeddedFont>
    <p:embeddedFont>
      <p:font typeface="Roboto Bold" panose="020B0604020202020204" charset="0"/>
      <p:regular r:id="rId44"/>
    </p:embeddedFont>
    <p:embeddedFont>
      <p:font typeface="Rubik" panose="020B0604020202020204" charset="-79"/>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7.svg"/><Relationship Id="rId18" Type="http://schemas.openxmlformats.org/officeDocument/2006/relationships/image" Target="../media/image33.pn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31.png"/><Relationship Id="rId17" Type="http://schemas.openxmlformats.org/officeDocument/2006/relationships/image" Target="../media/image69.svg"/><Relationship Id="rId2" Type="http://schemas.openxmlformats.org/officeDocument/2006/relationships/image" Target="../media/image26.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30.svg"/><Relationship Id="rId10" Type="http://schemas.openxmlformats.org/officeDocument/2006/relationships/image" Target="../media/image30.png"/><Relationship Id="rId19" Type="http://schemas.openxmlformats.org/officeDocument/2006/relationships/image" Target="../media/image71.svg"/><Relationship Id="rId4" Type="http://schemas.openxmlformats.org/officeDocument/2006/relationships/image" Target="../media/image27.png"/><Relationship Id="rId9" Type="http://schemas.openxmlformats.org/officeDocument/2006/relationships/image" Target="../media/image63.sv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4.svg"/><Relationship Id="rId7" Type="http://schemas.openxmlformats.org/officeDocument/2006/relationships/image" Target="../media/image7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4.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81.sv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85.svg"/><Relationship Id="rId4" Type="http://schemas.openxmlformats.org/officeDocument/2006/relationships/image" Target="../media/image41.png"/><Relationship Id="rId9" Type="http://schemas.openxmlformats.org/officeDocument/2006/relationships/image" Target="../media/image89.sv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89.svg"/><Relationship Id="rId7" Type="http://schemas.openxmlformats.org/officeDocument/2006/relationships/image" Target="../media/image93.svg"/><Relationship Id="rId12" Type="http://schemas.openxmlformats.org/officeDocument/2006/relationships/image" Target="../media/image98.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91.svg"/><Relationship Id="rId10" Type="http://schemas.openxmlformats.org/officeDocument/2006/relationships/image" Target="../media/image96.svg"/><Relationship Id="rId4" Type="http://schemas.openxmlformats.org/officeDocument/2006/relationships/image" Target="../media/image44.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00.svg"/><Relationship Id="rId7" Type="http://schemas.openxmlformats.org/officeDocument/2006/relationships/image" Target="../media/image104.svg"/><Relationship Id="rId12" Type="http://schemas.openxmlformats.org/officeDocument/2006/relationships/image" Target="../media/image54.jpe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108.svg"/><Relationship Id="rId5" Type="http://schemas.openxmlformats.org/officeDocument/2006/relationships/image" Target="../media/image102.svg"/><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image" Target="../media/image106.svg"/></Relationships>
</file>

<file path=ppt/slides/_rels/slide1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2.svg"/><Relationship Id="rId7" Type="http://schemas.openxmlformats.org/officeDocument/2006/relationships/image" Target="../media/image116.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14.sv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32.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slideLayout" Target="../slideLayouts/slideLayout7.xml"/><Relationship Id="rId7" Type="http://schemas.openxmlformats.org/officeDocument/2006/relationships/image" Target="../media/image17.png"/><Relationship Id="rId12" Type="http://schemas.openxmlformats.org/officeDocument/2006/relationships/image" Target="../media/image43.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7.sv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41.svg"/><Relationship Id="rId4" Type="http://schemas.openxmlformats.org/officeDocument/2006/relationships/image" Target="../media/image15.jpe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55.sv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42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15817.504" end="24974.864"/>
                </p14:media>
              </p:ext>
            </p:extLst>
          </p:nvPr>
        </p:nvPicPr>
        <p:blipFill>
          <a:blip r:embed="rId4"/>
          <a:srcRect l="10479" t="10116" r="9186" b="10367"/>
          <a:stretch>
            <a:fillRect/>
          </a:stretch>
        </p:blipFill>
        <p:spPr>
          <a:xfrm>
            <a:off x="-358430" y="-64512"/>
            <a:ext cx="18646430" cy="10416024"/>
          </a:xfrm>
          <a:prstGeom prst="rect">
            <a:avLst/>
          </a:prstGeom>
        </p:spPr>
      </p:pic>
      <p:grpSp>
        <p:nvGrpSpPr>
          <p:cNvPr id="3" name="Group 3"/>
          <p:cNvGrpSpPr/>
          <p:nvPr/>
        </p:nvGrpSpPr>
        <p:grpSpPr>
          <a:xfrm>
            <a:off x="-1642742" y="-990852"/>
            <a:ext cx="22216742" cy="13297151"/>
            <a:chOff x="0" y="0"/>
            <a:chExt cx="5249249" cy="2952400"/>
          </a:xfrm>
        </p:grpSpPr>
        <p:sp>
          <p:nvSpPr>
            <p:cNvPr id="4" name="Freeform 4"/>
            <p:cNvSpPr/>
            <p:nvPr/>
          </p:nvSpPr>
          <p:spPr>
            <a:xfrm>
              <a:off x="0" y="0"/>
              <a:ext cx="5249249" cy="2952400"/>
            </a:xfrm>
            <a:custGeom>
              <a:avLst/>
              <a:gdLst/>
              <a:ahLst/>
              <a:cxnLst/>
              <a:rect l="l" t="t" r="r" b="b"/>
              <a:pathLst>
                <a:path w="5249249" h="2952400">
                  <a:moveTo>
                    <a:pt x="38844" y="0"/>
                  </a:moveTo>
                  <a:lnTo>
                    <a:pt x="5210405" y="0"/>
                  </a:lnTo>
                  <a:cubicBezTo>
                    <a:pt x="5231858" y="0"/>
                    <a:pt x="5249249" y="17391"/>
                    <a:pt x="5249249" y="38844"/>
                  </a:cubicBezTo>
                  <a:lnTo>
                    <a:pt x="5249249" y="2913555"/>
                  </a:lnTo>
                  <a:cubicBezTo>
                    <a:pt x="5249249" y="2923858"/>
                    <a:pt x="5245157" y="2933738"/>
                    <a:pt x="5237872" y="2941022"/>
                  </a:cubicBezTo>
                  <a:cubicBezTo>
                    <a:pt x="5230587" y="2948307"/>
                    <a:pt x="5220707" y="2952400"/>
                    <a:pt x="5210405" y="2952400"/>
                  </a:cubicBezTo>
                  <a:lnTo>
                    <a:pt x="38844" y="2952400"/>
                  </a:lnTo>
                  <a:cubicBezTo>
                    <a:pt x="28542" y="2952400"/>
                    <a:pt x="18662" y="2948307"/>
                    <a:pt x="11377" y="2941022"/>
                  </a:cubicBezTo>
                  <a:cubicBezTo>
                    <a:pt x="4092" y="2933738"/>
                    <a:pt x="0" y="2923858"/>
                    <a:pt x="0" y="2913555"/>
                  </a:cubicBezTo>
                  <a:lnTo>
                    <a:pt x="0" y="38844"/>
                  </a:lnTo>
                  <a:cubicBezTo>
                    <a:pt x="0" y="28542"/>
                    <a:pt x="4092" y="18662"/>
                    <a:pt x="11377" y="11377"/>
                  </a:cubicBezTo>
                  <a:cubicBezTo>
                    <a:pt x="18662" y="4092"/>
                    <a:pt x="28542" y="0"/>
                    <a:pt x="38844" y="0"/>
                  </a:cubicBezTo>
                  <a:close/>
                </a:path>
              </a:pathLst>
            </a:custGeom>
            <a:solidFill>
              <a:srgbClr val="18242F">
                <a:alpha val="47843"/>
              </a:srgbClr>
            </a:solidFill>
          </p:spPr>
          <p:txBody>
            <a:bodyPr/>
            <a:lstStyle/>
            <a:p>
              <a:endParaRPr lang="en-US"/>
            </a:p>
          </p:txBody>
        </p:sp>
        <p:sp>
          <p:nvSpPr>
            <p:cNvPr id="5" name="TextBox 5"/>
            <p:cNvSpPr txBox="1"/>
            <p:nvPr/>
          </p:nvSpPr>
          <p:spPr>
            <a:xfrm>
              <a:off x="0" y="-47625"/>
              <a:ext cx="5249249" cy="3000025"/>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4898182" y="2987832"/>
            <a:ext cx="8158927" cy="5463034"/>
          </a:xfrm>
          <a:prstGeom prst="rect">
            <a:avLst/>
          </a:prstGeom>
        </p:spPr>
        <p:txBody>
          <a:bodyPr lIns="0" tIns="0" rIns="0" bIns="0" rtlCol="0" anchor="t">
            <a:spAutoFit/>
          </a:bodyPr>
          <a:lstStyle/>
          <a:p>
            <a:pPr algn="ctr">
              <a:lnSpc>
                <a:spcPts val="14181"/>
              </a:lnSpc>
            </a:pPr>
            <a:r>
              <a:rPr lang="en-US" sz="11079" dirty="0" smtClean="0">
                <a:solidFill>
                  <a:srgbClr val="FFFFFF"/>
                </a:solidFill>
                <a:latin typeface="League Spartan"/>
                <a:ea typeface="League Spartan"/>
                <a:cs typeface="League Spartan"/>
                <a:sym typeface="League Spartan"/>
              </a:rPr>
              <a:t>AI in Customer </a:t>
            </a:r>
            <a:r>
              <a:rPr lang="en-US" sz="11079" dirty="0">
                <a:solidFill>
                  <a:srgbClr val="FFFFFF"/>
                </a:solidFill>
                <a:latin typeface="League Spartan"/>
                <a:ea typeface="League Spartan"/>
                <a:cs typeface="League Spartan"/>
                <a:sym typeface="League Spartan"/>
              </a:rPr>
              <a:t>Service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868281" y="8223960"/>
            <a:ext cx="2654852" cy="1722335"/>
          </a:xfrm>
          <a:custGeom>
            <a:avLst/>
            <a:gdLst/>
            <a:ahLst/>
            <a:cxnLst/>
            <a:rect l="l" t="t" r="r" b="b"/>
            <a:pathLst>
              <a:path w="2654852" h="1722335">
                <a:moveTo>
                  <a:pt x="0" y="0"/>
                </a:moveTo>
                <a:lnTo>
                  <a:pt x="2654852" y="0"/>
                </a:lnTo>
                <a:lnTo>
                  <a:pt x="2654852" y="1722335"/>
                </a:lnTo>
                <a:lnTo>
                  <a:pt x="0" y="17223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Freeform 3"/>
          <p:cNvSpPr/>
          <p:nvPr/>
        </p:nvSpPr>
        <p:spPr>
          <a:xfrm>
            <a:off x="737990" y="7783181"/>
            <a:ext cx="1972710" cy="1960380"/>
          </a:xfrm>
          <a:custGeom>
            <a:avLst/>
            <a:gdLst/>
            <a:ahLst/>
            <a:cxnLst/>
            <a:rect l="l" t="t" r="r" b="b"/>
            <a:pathLst>
              <a:path w="1972710" h="1960380">
                <a:moveTo>
                  <a:pt x="0" y="0"/>
                </a:moveTo>
                <a:lnTo>
                  <a:pt x="1972709" y="0"/>
                </a:lnTo>
                <a:lnTo>
                  <a:pt x="1972709" y="1960380"/>
                </a:lnTo>
                <a:lnTo>
                  <a:pt x="0" y="19603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Freeform 4"/>
          <p:cNvSpPr/>
          <p:nvPr/>
        </p:nvSpPr>
        <p:spPr>
          <a:xfrm>
            <a:off x="807571" y="566922"/>
            <a:ext cx="2822985" cy="2826518"/>
          </a:xfrm>
          <a:custGeom>
            <a:avLst/>
            <a:gdLst/>
            <a:ahLst/>
            <a:cxnLst/>
            <a:rect l="l" t="t" r="r" b="b"/>
            <a:pathLst>
              <a:path w="2822985" h="2826518">
                <a:moveTo>
                  <a:pt x="0" y="0"/>
                </a:moveTo>
                <a:lnTo>
                  <a:pt x="2822985" y="0"/>
                </a:lnTo>
                <a:lnTo>
                  <a:pt x="2822985" y="2826518"/>
                </a:lnTo>
                <a:lnTo>
                  <a:pt x="0" y="282651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txBody>
          <a:bodyPr/>
          <a:lstStyle/>
          <a:p>
            <a:endParaRPr lang="en-US"/>
          </a:p>
        </p:txBody>
      </p:sp>
      <p:sp>
        <p:nvSpPr>
          <p:cNvPr id="5" name="Freeform 5"/>
          <p:cNvSpPr/>
          <p:nvPr/>
        </p:nvSpPr>
        <p:spPr>
          <a:xfrm>
            <a:off x="14385639" y="448118"/>
            <a:ext cx="3137494" cy="2945322"/>
          </a:xfrm>
          <a:custGeom>
            <a:avLst/>
            <a:gdLst/>
            <a:ahLst/>
            <a:cxnLst/>
            <a:rect l="l" t="t" r="r" b="b"/>
            <a:pathLst>
              <a:path w="3137494" h="2945322">
                <a:moveTo>
                  <a:pt x="0" y="0"/>
                </a:moveTo>
                <a:lnTo>
                  <a:pt x="3137494" y="0"/>
                </a:lnTo>
                <a:lnTo>
                  <a:pt x="3137494" y="2945322"/>
                </a:lnTo>
                <a:lnTo>
                  <a:pt x="0" y="294532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sp>
        <p:nvSpPr>
          <p:cNvPr id="6" name="Freeform 6"/>
          <p:cNvSpPr/>
          <p:nvPr/>
        </p:nvSpPr>
        <p:spPr>
          <a:xfrm>
            <a:off x="7923887" y="8003282"/>
            <a:ext cx="2440225" cy="3064647"/>
          </a:xfrm>
          <a:custGeom>
            <a:avLst/>
            <a:gdLst/>
            <a:ahLst/>
            <a:cxnLst/>
            <a:rect l="l" t="t" r="r" b="b"/>
            <a:pathLst>
              <a:path w="2440225" h="3064647">
                <a:moveTo>
                  <a:pt x="0" y="0"/>
                </a:moveTo>
                <a:lnTo>
                  <a:pt x="2440226" y="0"/>
                </a:lnTo>
                <a:lnTo>
                  <a:pt x="2440226" y="3064647"/>
                </a:lnTo>
                <a:lnTo>
                  <a:pt x="0" y="306464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txBody>
          <a:bodyPr/>
          <a:lstStyle/>
          <a:p>
            <a:endParaRPr lang="en-US"/>
          </a:p>
        </p:txBody>
      </p:sp>
      <p:sp>
        <p:nvSpPr>
          <p:cNvPr id="7" name="Freeform 7"/>
          <p:cNvSpPr/>
          <p:nvPr/>
        </p:nvSpPr>
        <p:spPr>
          <a:xfrm rot="-8100000">
            <a:off x="1941976" y="4491717"/>
            <a:ext cx="1123889" cy="1014310"/>
          </a:xfrm>
          <a:custGeom>
            <a:avLst/>
            <a:gdLst/>
            <a:ahLst/>
            <a:cxnLst/>
            <a:rect l="l" t="t" r="r" b="b"/>
            <a:pathLst>
              <a:path w="1123889" h="1014310">
                <a:moveTo>
                  <a:pt x="0" y="0"/>
                </a:moveTo>
                <a:lnTo>
                  <a:pt x="1123888" y="0"/>
                </a:lnTo>
                <a:lnTo>
                  <a:pt x="1123888" y="1014310"/>
                </a:lnTo>
                <a:lnTo>
                  <a:pt x="0" y="101431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txBody>
          <a:bodyPr/>
          <a:lstStyle/>
          <a:p>
            <a:endParaRPr lang="en-US"/>
          </a:p>
        </p:txBody>
      </p:sp>
      <p:sp>
        <p:nvSpPr>
          <p:cNvPr id="8" name="Freeform 8"/>
          <p:cNvSpPr/>
          <p:nvPr/>
        </p:nvSpPr>
        <p:spPr>
          <a:xfrm rot="-4934971" flipH="1" flipV="1">
            <a:off x="15233622" y="4360955"/>
            <a:ext cx="1123889" cy="1014310"/>
          </a:xfrm>
          <a:custGeom>
            <a:avLst/>
            <a:gdLst/>
            <a:ahLst/>
            <a:cxnLst/>
            <a:rect l="l" t="t" r="r" b="b"/>
            <a:pathLst>
              <a:path w="1123889" h="1014310">
                <a:moveTo>
                  <a:pt x="1123889" y="1014310"/>
                </a:moveTo>
                <a:lnTo>
                  <a:pt x="0" y="1014310"/>
                </a:lnTo>
                <a:lnTo>
                  <a:pt x="0" y="0"/>
                </a:lnTo>
                <a:lnTo>
                  <a:pt x="1123889" y="0"/>
                </a:lnTo>
                <a:lnTo>
                  <a:pt x="1123889" y="1014310"/>
                </a:lnTo>
                <a:close/>
              </a:path>
            </a:pathLst>
          </a:custGeom>
          <a:blipFill>
            <a:blip r:embed="rId12">
              <a:extLst>
                <a:ext uri="{96DAC541-7B7A-43D3-8B79-37D633B846F1}">
                  <asvg:svgBlip xmlns:asvg="http://schemas.microsoft.com/office/drawing/2016/SVG/main" xmlns="" r:embed="rId13"/>
                </a:ext>
              </a:extLst>
            </a:blip>
            <a:stretch>
              <a:fillRect/>
            </a:stretch>
          </a:blipFill>
        </p:spPr>
        <p:txBody>
          <a:bodyPr/>
          <a:lstStyle/>
          <a:p>
            <a:endParaRPr lang="en-US"/>
          </a:p>
        </p:txBody>
      </p:sp>
      <p:sp>
        <p:nvSpPr>
          <p:cNvPr id="9" name="Freeform 9"/>
          <p:cNvSpPr/>
          <p:nvPr/>
        </p:nvSpPr>
        <p:spPr>
          <a:xfrm>
            <a:off x="8270469" y="960578"/>
            <a:ext cx="1747062" cy="1747062"/>
          </a:xfrm>
          <a:custGeom>
            <a:avLst/>
            <a:gdLst/>
            <a:ahLst/>
            <a:cxnLst/>
            <a:rect l="l" t="t" r="r" b="b"/>
            <a:pathLst>
              <a:path w="1747062" h="1747062">
                <a:moveTo>
                  <a:pt x="0" y="0"/>
                </a:moveTo>
                <a:lnTo>
                  <a:pt x="1747062" y="0"/>
                </a:lnTo>
                <a:lnTo>
                  <a:pt x="1747062" y="1747062"/>
                </a:lnTo>
                <a:lnTo>
                  <a:pt x="0" y="1747062"/>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txBody>
          <a:bodyPr/>
          <a:lstStyle/>
          <a:p>
            <a:endParaRPr lang="en-US"/>
          </a:p>
        </p:txBody>
      </p:sp>
      <p:sp>
        <p:nvSpPr>
          <p:cNvPr id="10" name="Freeform 10"/>
          <p:cNvSpPr/>
          <p:nvPr/>
        </p:nvSpPr>
        <p:spPr>
          <a:xfrm>
            <a:off x="11206108" y="960578"/>
            <a:ext cx="1990954" cy="1747062"/>
          </a:xfrm>
          <a:custGeom>
            <a:avLst/>
            <a:gdLst/>
            <a:ahLst/>
            <a:cxnLst/>
            <a:rect l="l" t="t" r="r" b="b"/>
            <a:pathLst>
              <a:path w="1990954" h="1747062">
                <a:moveTo>
                  <a:pt x="0" y="0"/>
                </a:moveTo>
                <a:lnTo>
                  <a:pt x="1990954" y="0"/>
                </a:lnTo>
                <a:lnTo>
                  <a:pt x="1990954" y="1747062"/>
                </a:lnTo>
                <a:lnTo>
                  <a:pt x="0" y="1747062"/>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a:ln cap="sq">
            <a:noFill/>
            <a:prstDash val="solid"/>
            <a:miter/>
          </a:ln>
        </p:spPr>
        <p:txBody>
          <a:bodyPr/>
          <a:lstStyle/>
          <a:p>
            <a:endParaRPr lang="en-US"/>
          </a:p>
        </p:txBody>
      </p:sp>
      <p:sp>
        <p:nvSpPr>
          <p:cNvPr id="11" name="Freeform 11"/>
          <p:cNvSpPr/>
          <p:nvPr/>
        </p:nvSpPr>
        <p:spPr>
          <a:xfrm rot="4079494">
            <a:off x="4762372" y="619031"/>
            <a:ext cx="2376282" cy="2603496"/>
          </a:xfrm>
          <a:custGeom>
            <a:avLst/>
            <a:gdLst/>
            <a:ahLst/>
            <a:cxnLst/>
            <a:rect l="l" t="t" r="r" b="b"/>
            <a:pathLst>
              <a:path w="2376282" h="2603496">
                <a:moveTo>
                  <a:pt x="0" y="0"/>
                </a:moveTo>
                <a:lnTo>
                  <a:pt x="2376282" y="0"/>
                </a:lnTo>
                <a:lnTo>
                  <a:pt x="2376282" y="2603496"/>
                </a:lnTo>
                <a:lnTo>
                  <a:pt x="0" y="2603496"/>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txBody>
          <a:bodyPr/>
          <a:lstStyle/>
          <a:p>
            <a:endParaRPr lang="en-US"/>
          </a:p>
        </p:txBody>
      </p:sp>
      <p:sp>
        <p:nvSpPr>
          <p:cNvPr id="12" name="TextBox 12"/>
          <p:cNvSpPr txBox="1"/>
          <p:nvPr/>
        </p:nvSpPr>
        <p:spPr>
          <a:xfrm>
            <a:off x="2914708" y="3460115"/>
            <a:ext cx="12458584" cy="3248966"/>
          </a:xfrm>
          <a:prstGeom prst="rect">
            <a:avLst/>
          </a:prstGeom>
        </p:spPr>
        <p:txBody>
          <a:bodyPr lIns="0" tIns="0" rIns="0" bIns="0" rtlCol="0" anchor="t">
            <a:spAutoFit/>
          </a:bodyPr>
          <a:lstStyle/>
          <a:p>
            <a:pPr algn="ctr">
              <a:lnSpc>
                <a:spcPts val="12880"/>
              </a:lnSpc>
              <a:spcBef>
                <a:spcPct val="0"/>
              </a:spcBef>
            </a:pPr>
            <a:r>
              <a:rPr lang="en-US" sz="9200" dirty="0">
                <a:solidFill>
                  <a:srgbClr val="FFFFFF"/>
                </a:solidFill>
                <a:latin typeface="League Spartan"/>
                <a:ea typeface="League Spartan"/>
                <a:cs typeface="League Spartan"/>
                <a:sym typeface="League Spartan"/>
              </a:rPr>
              <a:t>LET'S TALK ABOUT A BETTER SOLUTION</a:t>
            </a:r>
          </a:p>
        </p:txBody>
      </p:sp>
      <p:sp>
        <p:nvSpPr>
          <p:cNvPr id="13" name="TextBox 13"/>
          <p:cNvSpPr txBox="1"/>
          <p:nvPr/>
        </p:nvSpPr>
        <p:spPr>
          <a:xfrm>
            <a:off x="2492433" y="6826885"/>
            <a:ext cx="13303134" cy="523875"/>
          </a:xfrm>
          <a:prstGeom prst="rect">
            <a:avLst/>
          </a:prstGeom>
        </p:spPr>
        <p:txBody>
          <a:bodyPr lIns="0" tIns="0" rIns="0" bIns="0" rtlCol="0" anchor="t">
            <a:spAutoFit/>
          </a:bodyPr>
          <a:lstStyle/>
          <a:p>
            <a:pPr algn="ctr">
              <a:lnSpc>
                <a:spcPts val="4200"/>
              </a:lnSpc>
            </a:pPr>
            <a:r>
              <a:rPr lang="en-US" sz="3000">
                <a:solidFill>
                  <a:srgbClr val="FFFFFF"/>
                </a:solidFill>
                <a:latin typeface="Heebo"/>
                <a:ea typeface="Heebo"/>
                <a:cs typeface="Heebo"/>
                <a:sym typeface="Heebo"/>
              </a:rPr>
              <a:t>Almost Free . Relaible. Efficient. Low maintainance. Effective</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424160"/>
          </a:xfrm>
          <a:prstGeom prst="rect">
            <a:avLst/>
          </a:prstGeom>
        </p:spPr>
      </p:pic>
      <p:grpSp>
        <p:nvGrpSpPr>
          <p:cNvPr id="3" name="Group 3"/>
          <p:cNvGrpSpPr/>
          <p:nvPr/>
        </p:nvGrpSpPr>
        <p:grpSpPr>
          <a:xfrm>
            <a:off x="-6324600" y="-5372100"/>
            <a:ext cx="27550740" cy="17650785"/>
            <a:chOff x="0" y="-47625"/>
            <a:chExt cx="5865203" cy="3745930"/>
          </a:xfrm>
        </p:grpSpPr>
        <p:sp>
          <p:nvSpPr>
            <p:cNvPr id="4" name="Freeform 4"/>
            <p:cNvSpPr/>
            <p:nvPr/>
          </p:nvSpPr>
          <p:spPr>
            <a:xfrm>
              <a:off x="615954" y="795554"/>
              <a:ext cx="5249249" cy="2902751"/>
            </a:xfrm>
            <a:custGeom>
              <a:avLst/>
              <a:gdLst/>
              <a:ahLst/>
              <a:cxnLst/>
              <a:rect l="l" t="t" r="r" b="b"/>
              <a:pathLst>
                <a:path w="5249249" h="2902751">
                  <a:moveTo>
                    <a:pt x="38844" y="0"/>
                  </a:moveTo>
                  <a:lnTo>
                    <a:pt x="5210405" y="0"/>
                  </a:lnTo>
                  <a:cubicBezTo>
                    <a:pt x="5231858" y="0"/>
                    <a:pt x="5249249" y="17391"/>
                    <a:pt x="5249249" y="38844"/>
                  </a:cubicBezTo>
                  <a:lnTo>
                    <a:pt x="5249249" y="2863907"/>
                  </a:lnTo>
                  <a:cubicBezTo>
                    <a:pt x="5249249" y="2874209"/>
                    <a:pt x="5245157" y="2884089"/>
                    <a:pt x="5237872" y="2891374"/>
                  </a:cubicBezTo>
                  <a:cubicBezTo>
                    <a:pt x="5230587" y="2898659"/>
                    <a:pt x="5220707" y="2902751"/>
                    <a:pt x="5210405" y="2902751"/>
                  </a:cubicBezTo>
                  <a:lnTo>
                    <a:pt x="38844" y="2902751"/>
                  </a:lnTo>
                  <a:cubicBezTo>
                    <a:pt x="28542" y="2902751"/>
                    <a:pt x="18662" y="2898659"/>
                    <a:pt x="11377" y="2891374"/>
                  </a:cubicBezTo>
                  <a:cubicBezTo>
                    <a:pt x="4092" y="2884089"/>
                    <a:pt x="0" y="2874209"/>
                    <a:pt x="0" y="2863907"/>
                  </a:cubicBezTo>
                  <a:lnTo>
                    <a:pt x="0" y="38844"/>
                  </a:lnTo>
                  <a:cubicBezTo>
                    <a:pt x="0" y="28542"/>
                    <a:pt x="4092" y="18662"/>
                    <a:pt x="11377" y="11377"/>
                  </a:cubicBezTo>
                  <a:cubicBezTo>
                    <a:pt x="18662" y="4092"/>
                    <a:pt x="28542" y="0"/>
                    <a:pt x="38844" y="0"/>
                  </a:cubicBezTo>
                  <a:close/>
                </a:path>
              </a:pathLst>
            </a:custGeom>
            <a:solidFill>
              <a:srgbClr val="18242F">
                <a:alpha val="28627"/>
              </a:srgbClr>
            </a:solidFill>
          </p:spPr>
          <p:txBody>
            <a:bodyPr/>
            <a:lstStyle/>
            <a:p>
              <a:endParaRPr lang="en-US" dirty="0"/>
            </a:p>
          </p:txBody>
        </p:sp>
        <p:sp>
          <p:nvSpPr>
            <p:cNvPr id="5" name="TextBox 5"/>
            <p:cNvSpPr txBox="1"/>
            <p:nvPr/>
          </p:nvSpPr>
          <p:spPr>
            <a:xfrm>
              <a:off x="0" y="-47625"/>
              <a:ext cx="5249249" cy="2950376"/>
            </a:xfrm>
            <a:prstGeom prst="rect">
              <a:avLst/>
            </a:prstGeom>
          </p:spPr>
          <p:txBody>
            <a:bodyPr lIns="50800" tIns="50800" rIns="50800" bIns="50800" rtlCol="0" anchor="ctr"/>
            <a:lstStyle/>
            <a:p>
              <a:pPr algn="ctr">
                <a:lnSpc>
                  <a:spcPts val="2799"/>
                </a:lnSpc>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20472" y="4274503"/>
            <a:ext cx="5647055"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1 Bold"/>
                <a:ea typeface="Canva Sans 1 Bold"/>
                <a:cs typeface="Canva Sans 1 Bold"/>
                <a:sym typeface="Canva Sans 1 Bold"/>
              </a:rPr>
              <a:t>What is AI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242F"/>
        </a:solidFill>
        <a:effectLst/>
      </p:bgPr>
    </p:bg>
    <p:spTree>
      <p:nvGrpSpPr>
        <p:cNvPr id="1" name=""/>
        <p:cNvGrpSpPr/>
        <p:nvPr/>
      </p:nvGrpSpPr>
      <p:grpSpPr>
        <a:xfrm>
          <a:off x="0" y="0"/>
          <a:ext cx="0" cy="0"/>
          <a:chOff x="0" y="0"/>
          <a:chExt cx="0" cy="0"/>
        </a:xfrm>
      </p:grpSpPr>
      <p:sp>
        <p:nvSpPr>
          <p:cNvPr id="2" name="Freeform 2"/>
          <p:cNvSpPr/>
          <p:nvPr/>
        </p:nvSpPr>
        <p:spPr>
          <a:xfrm>
            <a:off x="5781285" y="689572"/>
            <a:ext cx="6725431" cy="8907855"/>
          </a:xfrm>
          <a:custGeom>
            <a:avLst/>
            <a:gdLst/>
            <a:ahLst/>
            <a:cxnLst/>
            <a:rect l="l" t="t" r="r" b="b"/>
            <a:pathLst>
              <a:path w="6725431" h="8907855">
                <a:moveTo>
                  <a:pt x="0" y="0"/>
                </a:moveTo>
                <a:lnTo>
                  <a:pt x="6725430" y="0"/>
                </a:lnTo>
                <a:lnTo>
                  <a:pt x="6725430" y="8907856"/>
                </a:lnTo>
                <a:lnTo>
                  <a:pt x="0" y="8907856"/>
                </a:lnTo>
                <a:lnTo>
                  <a:pt x="0" y="0"/>
                </a:lnTo>
                <a:close/>
              </a:path>
            </a:pathLst>
          </a:custGeom>
          <a:blipFill>
            <a:blip r:embed="rId2">
              <a:alphaModFix amt="36000"/>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Freeform 3"/>
          <p:cNvSpPr/>
          <p:nvPr/>
        </p:nvSpPr>
        <p:spPr>
          <a:xfrm>
            <a:off x="1938133" y="2522366"/>
            <a:ext cx="14411734" cy="5242268"/>
          </a:xfrm>
          <a:custGeom>
            <a:avLst/>
            <a:gdLst/>
            <a:ahLst/>
            <a:cxnLst/>
            <a:rect l="l" t="t" r="r" b="b"/>
            <a:pathLst>
              <a:path w="14411734" h="5242268">
                <a:moveTo>
                  <a:pt x="0" y="0"/>
                </a:moveTo>
                <a:lnTo>
                  <a:pt x="14411734" y="0"/>
                </a:lnTo>
                <a:lnTo>
                  <a:pt x="14411734" y="5242268"/>
                </a:lnTo>
                <a:lnTo>
                  <a:pt x="0" y="52422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Freeform 4"/>
          <p:cNvSpPr/>
          <p:nvPr/>
        </p:nvSpPr>
        <p:spPr>
          <a:xfrm rot="-2841875">
            <a:off x="597851" y="7254032"/>
            <a:ext cx="2106013" cy="2997884"/>
          </a:xfrm>
          <a:custGeom>
            <a:avLst/>
            <a:gdLst/>
            <a:ahLst/>
            <a:cxnLst/>
            <a:rect l="l" t="t" r="r" b="b"/>
            <a:pathLst>
              <a:path w="2106013" h="2997884">
                <a:moveTo>
                  <a:pt x="0" y="0"/>
                </a:moveTo>
                <a:lnTo>
                  <a:pt x="2106013" y="0"/>
                </a:lnTo>
                <a:lnTo>
                  <a:pt x="2106013" y="2997884"/>
                </a:lnTo>
                <a:lnTo>
                  <a:pt x="0" y="29978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5" name="Freeform 5"/>
          <p:cNvSpPr/>
          <p:nvPr/>
        </p:nvSpPr>
        <p:spPr>
          <a:xfrm>
            <a:off x="15428150" y="7764634"/>
            <a:ext cx="2295280" cy="2295280"/>
          </a:xfrm>
          <a:custGeom>
            <a:avLst/>
            <a:gdLst/>
            <a:ahLst/>
            <a:cxnLst/>
            <a:rect l="l" t="t" r="r" b="b"/>
            <a:pathLst>
              <a:path w="2295280" h="2295280">
                <a:moveTo>
                  <a:pt x="0" y="0"/>
                </a:moveTo>
                <a:lnTo>
                  <a:pt x="2295280" y="0"/>
                </a:lnTo>
                <a:lnTo>
                  <a:pt x="2295280" y="2295280"/>
                </a:lnTo>
                <a:lnTo>
                  <a:pt x="0" y="2295280"/>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4934136" y="1219200"/>
            <a:ext cx="8916297" cy="1001108"/>
          </a:xfrm>
          <a:prstGeom prst="rect">
            <a:avLst/>
          </a:prstGeom>
        </p:spPr>
        <p:txBody>
          <a:bodyPr lIns="0" tIns="0" rIns="0" bIns="0" rtlCol="0" anchor="t">
            <a:spAutoFit/>
          </a:bodyPr>
          <a:lstStyle/>
          <a:p>
            <a:pPr algn="ctr">
              <a:lnSpc>
                <a:spcPts val="7439"/>
              </a:lnSpc>
            </a:pPr>
            <a:r>
              <a:rPr lang="en-US" sz="7830" spc="-391">
                <a:solidFill>
                  <a:srgbClr val="FFFFFF"/>
                </a:solidFill>
                <a:latin typeface="League Spartan"/>
                <a:ea typeface="League Spartan"/>
                <a:cs typeface="League Spartan"/>
                <a:sym typeface="League Spartan"/>
              </a:rPr>
              <a:t>Is it safe ?</a:t>
            </a:r>
          </a:p>
        </p:txBody>
      </p:sp>
      <p:sp>
        <p:nvSpPr>
          <p:cNvPr id="7" name="TextBox 7"/>
          <p:cNvSpPr txBox="1"/>
          <p:nvPr/>
        </p:nvSpPr>
        <p:spPr>
          <a:xfrm>
            <a:off x="1650857" y="3979498"/>
            <a:ext cx="14986285" cy="2369820"/>
          </a:xfrm>
          <a:prstGeom prst="rect">
            <a:avLst/>
          </a:prstGeom>
        </p:spPr>
        <p:txBody>
          <a:bodyPr lIns="0" tIns="0" rIns="0" bIns="0" rtlCol="0" anchor="t">
            <a:spAutoFit/>
          </a:bodyPr>
          <a:lstStyle/>
          <a:p>
            <a:pPr algn="just">
              <a:lnSpc>
                <a:spcPts val="3779"/>
              </a:lnSpc>
              <a:spcBef>
                <a:spcPct val="0"/>
              </a:spcBef>
            </a:pPr>
            <a:r>
              <a:rPr lang="en-US" sz="2700" spc="135">
                <a:solidFill>
                  <a:srgbClr val="FFFFFF"/>
                </a:solidFill>
                <a:latin typeface="Rubik"/>
                <a:ea typeface="Rubik"/>
                <a:cs typeface="Rubik"/>
                <a:sym typeface="Rubik"/>
              </a:rPr>
              <a:t>As AI continues to transform the customer service landscape, offering faster solutions and more personalized experiences, it's easy to get caught up in the excitement of what it can do. But </a:t>
            </a:r>
            <a:r>
              <a:rPr lang="en-US" sz="2700" spc="135">
                <a:solidFill>
                  <a:srgbClr val="12F1FF"/>
                </a:solidFill>
                <a:latin typeface="Rubik Bold"/>
                <a:ea typeface="Rubik Bold"/>
                <a:cs typeface="Rubik Bold"/>
                <a:sym typeface="Rubik Bold"/>
              </a:rPr>
              <a:t>with great power comes great responsibility</a:t>
            </a:r>
            <a:r>
              <a:rPr lang="en-US" sz="2700" spc="135">
                <a:solidFill>
                  <a:srgbClr val="FFFFFF"/>
                </a:solidFill>
                <a:latin typeface="Rubik"/>
                <a:ea typeface="Rubik"/>
                <a:cs typeface="Rubik"/>
                <a:sym typeface="Rubik"/>
              </a:rPr>
              <a:t>. As we harness AI's potential, </a:t>
            </a:r>
            <a:r>
              <a:rPr lang="en-US" sz="2700" spc="135">
                <a:solidFill>
                  <a:srgbClr val="12F1FF"/>
                </a:solidFill>
                <a:latin typeface="Rubik Bold"/>
                <a:ea typeface="Rubik Bold"/>
                <a:cs typeface="Rubik Bold"/>
                <a:sym typeface="Rubik Bold"/>
              </a:rPr>
              <a:t>how do we ensure it remains ethical and fair?</a:t>
            </a:r>
            <a:r>
              <a:rPr lang="en-US" sz="2700" spc="135">
                <a:solidFill>
                  <a:srgbClr val="FFFFFF"/>
                </a:solidFill>
                <a:latin typeface="Rubik"/>
                <a:ea typeface="Rubik"/>
                <a:cs typeface="Rubik"/>
                <a:sym typeface="Rubik"/>
              </a:rPr>
              <a:t> Let’s dive into the crucial topic of AI ethics in customer service.</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42F"/>
        </a:solidFill>
        <a:effectLst/>
      </p:bgPr>
    </p:bg>
    <p:spTree>
      <p:nvGrpSpPr>
        <p:cNvPr id="1" name=""/>
        <p:cNvGrpSpPr/>
        <p:nvPr/>
      </p:nvGrpSpPr>
      <p:grpSpPr>
        <a:xfrm>
          <a:off x="0" y="0"/>
          <a:ext cx="0" cy="0"/>
          <a:chOff x="0" y="0"/>
          <a:chExt cx="0" cy="0"/>
        </a:xfrm>
      </p:grpSpPr>
      <p:sp>
        <p:nvSpPr>
          <p:cNvPr id="2" name="Freeform 2"/>
          <p:cNvSpPr/>
          <p:nvPr/>
        </p:nvSpPr>
        <p:spPr>
          <a:xfrm>
            <a:off x="1105807" y="1028700"/>
            <a:ext cx="3919006" cy="3855322"/>
          </a:xfrm>
          <a:custGeom>
            <a:avLst/>
            <a:gdLst/>
            <a:ahLst/>
            <a:cxnLst/>
            <a:rect l="l" t="t" r="r" b="b"/>
            <a:pathLst>
              <a:path w="3919006" h="3855322">
                <a:moveTo>
                  <a:pt x="0" y="0"/>
                </a:moveTo>
                <a:lnTo>
                  <a:pt x="3919007" y="0"/>
                </a:lnTo>
                <a:lnTo>
                  <a:pt x="3919007" y="3855322"/>
                </a:lnTo>
                <a:lnTo>
                  <a:pt x="0" y="385532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AutoShape 3"/>
          <p:cNvSpPr/>
          <p:nvPr/>
        </p:nvSpPr>
        <p:spPr>
          <a:xfrm>
            <a:off x="766335" y="5326132"/>
            <a:ext cx="16492965" cy="0"/>
          </a:xfrm>
          <a:prstGeom prst="line">
            <a:avLst/>
          </a:prstGeom>
          <a:ln w="38100"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6254240" y="1621375"/>
            <a:ext cx="11102028" cy="950948"/>
          </a:xfrm>
          <a:prstGeom prst="rect">
            <a:avLst/>
          </a:prstGeom>
        </p:spPr>
        <p:txBody>
          <a:bodyPr lIns="0" tIns="0" rIns="0" bIns="0" rtlCol="0" anchor="t">
            <a:spAutoFit/>
          </a:bodyPr>
          <a:lstStyle/>
          <a:p>
            <a:pPr algn="l">
              <a:lnSpc>
                <a:spcPts val="7007"/>
              </a:lnSpc>
            </a:pPr>
            <a:r>
              <a:rPr lang="en-US" sz="7376" spc="-368">
                <a:solidFill>
                  <a:srgbClr val="FFFFFF"/>
                </a:solidFill>
                <a:latin typeface="League Spartan"/>
                <a:ea typeface="League Spartan"/>
                <a:cs typeface="League Spartan"/>
                <a:sym typeface="League Spartan"/>
              </a:rPr>
              <a:t>What is AI ethics?</a:t>
            </a:r>
          </a:p>
        </p:txBody>
      </p:sp>
      <p:sp>
        <p:nvSpPr>
          <p:cNvPr id="5" name="TextBox 5"/>
          <p:cNvSpPr txBox="1"/>
          <p:nvPr/>
        </p:nvSpPr>
        <p:spPr>
          <a:xfrm>
            <a:off x="6396870" y="2769473"/>
            <a:ext cx="11307416" cy="2114550"/>
          </a:xfrm>
          <a:prstGeom prst="rect">
            <a:avLst/>
          </a:prstGeom>
        </p:spPr>
        <p:txBody>
          <a:bodyPr lIns="0" tIns="0" rIns="0" bIns="0" rtlCol="0" anchor="t">
            <a:spAutoFit/>
          </a:bodyPr>
          <a:lstStyle/>
          <a:p>
            <a:pPr algn="l">
              <a:lnSpc>
                <a:spcPts val="4200"/>
              </a:lnSpc>
            </a:pPr>
            <a:r>
              <a:rPr lang="en-US" sz="3000" dirty="0">
                <a:solidFill>
                  <a:srgbClr val="FFFFFF"/>
                </a:solidFill>
                <a:latin typeface="Canva Sans 1"/>
                <a:ea typeface="Canva Sans 1"/>
                <a:cs typeface="Canva Sans 1"/>
                <a:sym typeface="Canva Sans 1"/>
              </a:rPr>
              <a:t>AI ethics refers to the set of principles and guidelines that govern the development and application of artificial intelligence technologies, ensuring they are used in ways that align with human values and societal norms</a:t>
            </a:r>
          </a:p>
        </p:txBody>
      </p:sp>
      <p:sp>
        <p:nvSpPr>
          <p:cNvPr id="6" name="TextBox 6"/>
          <p:cNvSpPr txBox="1"/>
          <p:nvPr/>
        </p:nvSpPr>
        <p:spPr>
          <a:xfrm>
            <a:off x="3592986" y="5878582"/>
            <a:ext cx="10067167" cy="621543"/>
          </a:xfrm>
          <a:prstGeom prst="rect">
            <a:avLst/>
          </a:prstGeom>
        </p:spPr>
        <p:txBody>
          <a:bodyPr lIns="0" tIns="0" rIns="0" bIns="0" rtlCol="0" anchor="t">
            <a:spAutoFit/>
          </a:bodyPr>
          <a:lstStyle/>
          <a:p>
            <a:pPr algn="l">
              <a:lnSpc>
                <a:spcPts val="4632"/>
              </a:lnSpc>
            </a:pPr>
            <a:r>
              <a:rPr lang="en-US" sz="4876" spc="-243" dirty="0">
                <a:solidFill>
                  <a:srgbClr val="FFFFFF"/>
                </a:solidFill>
                <a:latin typeface="League Spartan"/>
                <a:ea typeface="League Spartan"/>
                <a:cs typeface="League Spartan"/>
                <a:sym typeface="League Spartan"/>
              </a:rPr>
              <a:t>It addresses critical issues such as : </a:t>
            </a:r>
          </a:p>
        </p:txBody>
      </p:sp>
      <p:sp>
        <p:nvSpPr>
          <p:cNvPr id="7" name="TextBox 7"/>
          <p:cNvSpPr txBox="1"/>
          <p:nvPr/>
        </p:nvSpPr>
        <p:spPr>
          <a:xfrm>
            <a:off x="4509951" y="6862075"/>
            <a:ext cx="1878303" cy="514350"/>
          </a:xfrm>
          <a:prstGeom prst="rect">
            <a:avLst/>
          </a:prstGeom>
        </p:spPr>
        <p:txBody>
          <a:bodyPr lIns="0" tIns="0" rIns="0" bIns="0" rtlCol="0" anchor="t">
            <a:spAutoFit/>
          </a:bodyPr>
          <a:lstStyle/>
          <a:p>
            <a:pPr algn="l">
              <a:lnSpc>
                <a:spcPts val="4200"/>
              </a:lnSpc>
            </a:pPr>
            <a:r>
              <a:rPr lang="en-US" sz="3000" dirty="0">
                <a:solidFill>
                  <a:srgbClr val="FFFFFF"/>
                </a:solidFill>
                <a:latin typeface="Canva Sans 1"/>
                <a:ea typeface="Canva Sans 1"/>
                <a:cs typeface="Canva Sans 1"/>
                <a:sym typeface="Canva Sans 1"/>
              </a:rPr>
              <a:t>fairness</a:t>
            </a:r>
          </a:p>
        </p:txBody>
      </p:sp>
      <p:sp>
        <p:nvSpPr>
          <p:cNvPr id="8" name="TextBox 8"/>
          <p:cNvSpPr txBox="1"/>
          <p:nvPr/>
        </p:nvSpPr>
        <p:spPr>
          <a:xfrm>
            <a:off x="4509951" y="7910035"/>
            <a:ext cx="2704452" cy="514350"/>
          </a:xfrm>
          <a:prstGeom prst="rect">
            <a:avLst/>
          </a:prstGeom>
        </p:spPr>
        <p:txBody>
          <a:bodyPr lIns="0" tIns="0" rIns="0" bIns="0" rtlCol="0" anchor="t">
            <a:spAutoFit/>
          </a:bodyPr>
          <a:lstStyle/>
          <a:p>
            <a:pPr algn="l">
              <a:lnSpc>
                <a:spcPts val="4200"/>
              </a:lnSpc>
            </a:pPr>
            <a:r>
              <a:rPr lang="en-US" sz="3000" dirty="0">
                <a:solidFill>
                  <a:srgbClr val="FFFFFF"/>
                </a:solidFill>
                <a:latin typeface="Canva Sans 1"/>
                <a:ea typeface="Canva Sans 1"/>
                <a:cs typeface="Canva Sans 1"/>
                <a:sym typeface="Canva Sans 1"/>
              </a:rPr>
              <a:t>accountability</a:t>
            </a:r>
          </a:p>
        </p:txBody>
      </p:sp>
      <p:sp>
        <p:nvSpPr>
          <p:cNvPr id="9" name="TextBox 9"/>
          <p:cNvSpPr txBox="1"/>
          <p:nvPr/>
        </p:nvSpPr>
        <p:spPr>
          <a:xfrm>
            <a:off x="9484587" y="6862075"/>
            <a:ext cx="2704452" cy="514350"/>
          </a:xfrm>
          <a:prstGeom prst="rect">
            <a:avLst/>
          </a:prstGeom>
        </p:spPr>
        <p:txBody>
          <a:bodyPr lIns="0" tIns="0" rIns="0" bIns="0" rtlCol="0" anchor="t">
            <a:spAutoFit/>
          </a:bodyPr>
          <a:lstStyle/>
          <a:p>
            <a:pPr algn="l">
              <a:lnSpc>
                <a:spcPts val="4200"/>
              </a:lnSpc>
            </a:pPr>
            <a:r>
              <a:rPr lang="en-US" sz="3000" dirty="0">
                <a:solidFill>
                  <a:srgbClr val="FFFFFF"/>
                </a:solidFill>
                <a:latin typeface="Canva Sans 1"/>
                <a:ea typeface="Canva Sans 1"/>
                <a:cs typeface="Canva Sans 1"/>
                <a:sym typeface="Canva Sans 1"/>
              </a:rPr>
              <a:t>transparency</a:t>
            </a:r>
          </a:p>
        </p:txBody>
      </p:sp>
      <p:sp>
        <p:nvSpPr>
          <p:cNvPr id="10" name="TextBox 10"/>
          <p:cNvSpPr txBox="1"/>
          <p:nvPr/>
        </p:nvSpPr>
        <p:spPr>
          <a:xfrm>
            <a:off x="9484587" y="7910035"/>
            <a:ext cx="2704452" cy="514350"/>
          </a:xfrm>
          <a:prstGeom prst="rect">
            <a:avLst/>
          </a:prstGeom>
        </p:spPr>
        <p:txBody>
          <a:bodyPr lIns="0" tIns="0" rIns="0" bIns="0" rtlCol="0" anchor="t">
            <a:spAutoFit/>
          </a:bodyPr>
          <a:lstStyle/>
          <a:p>
            <a:pPr algn="l">
              <a:lnSpc>
                <a:spcPts val="4200"/>
              </a:lnSpc>
            </a:pPr>
            <a:r>
              <a:rPr lang="en-US" sz="3000" dirty="0">
                <a:solidFill>
                  <a:srgbClr val="FFFFFF"/>
                </a:solidFill>
                <a:latin typeface="Canva Sans 1"/>
                <a:ea typeface="Canva Sans 1"/>
                <a:cs typeface="Canva Sans 1"/>
                <a:sym typeface="Canva Sans 1"/>
              </a:rPr>
              <a:t>privacy</a:t>
            </a:r>
          </a:p>
        </p:txBody>
      </p:sp>
      <p:sp>
        <p:nvSpPr>
          <p:cNvPr id="11" name="Freeform 11"/>
          <p:cNvSpPr/>
          <p:nvPr/>
        </p:nvSpPr>
        <p:spPr>
          <a:xfrm>
            <a:off x="3027852" y="9035759"/>
            <a:ext cx="586836" cy="418121"/>
          </a:xfrm>
          <a:custGeom>
            <a:avLst/>
            <a:gdLst/>
            <a:ahLst/>
            <a:cxnLst/>
            <a:rect l="l" t="t" r="r" b="b"/>
            <a:pathLst>
              <a:path w="586836" h="418121">
                <a:moveTo>
                  <a:pt x="0" y="0"/>
                </a:moveTo>
                <a:lnTo>
                  <a:pt x="586837" y="0"/>
                </a:lnTo>
                <a:lnTo>
                  <a:pt x="586837" y="418121"/>
                </a:lnTo>
                <a:lnTo>
                  <a:pt x="0" y="4181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2" name="Freeform 12"/>
          <p:cNvSpPr/>
          <p:nvPr/>
        </p:nvSpPr>
        <p:spPr>
          <a:xfrm flipH="1" flipV="1">
            <a:off x="14673311" y="9049239"/>
            <a:ext cx="586836" cy="418121"/>
          </a:xfrm>
          <a:custGeom>
            <a:avLst/>
            <a:gdLst/>
            <a:ahLst/>
            <a:cxnLst/>
            <a:rect l="l" t="t" r="r" b="b"/>
            <a:pathLst>
              <a:path w="586836" h="418121">
                <a:moveTo>
                  <a:pt x="586837" y="418122"/>
                </a:moveTo>
                <a:lnTo>
                  <a:pt x="0" y="418122"/>
                </a:lnTo>
                <a:lnTo>
                  <a:pt x="0" y="0"/>
                </a:lnTo>
                <a:lnTo>
                  <a:pt x="586837" y="0"/>
                </a:lnTo>
                <a:lnTo>
                  <a:pt x="586837" y="418122"/>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3" name="TextBox 13"/>
          <p:cNvSpPr txBox="1"/>
          <p:nvPr/>
        </p:nvSpPr>
        <p:spPr>
          <a:xfrm>
            <a:off x="3748195" y="9201150"/>
            <a:ext cx="10664349" cy="448311"/>
          </a:xfrm>
          <a:prstGeom prst="rect">
            <a:avLst/>
          </a:prstGeom>
        </p:spPr>
        <p:txBody>
          <a:bodyPr lIns="0" tIns="0" rIns="0" bIns="0" rtlCol="0" anchor="t">
            <a:spAutoFit/>
          </a:bodyPr>
          <a:lstStyle/>
          <a:p>
            <a:pPr algn="ctr">
              <a:lnSpc>
                <a:spcPts val="3639"/>
              </a:lnSpc>
              <a:spcBef>
                <a:spcPct val="0"/>
              </a:spcBef>
            </a:pPr>
            <a:r>
              <a:rPr lang="en-US" sz="2599" spc="129">
                <a:solidFill>
                  <a:srgbClr val="FFFFFF"/>
                </a:solidFill>
                <a:latin typeface="Rubik"/>
                <a:ea typeface="Rubik"/>
                <a:cs typeface="Rubik"/>
                <a:sym typeface="Rubik"/>
              </a:rPr>
              <a:t>aiming to maximize the benefits of AI while minimizing its risks</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5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fill="hold"/>
                                        <p:tgtEl>
                                          <p:spTgt spid="7"/>
                                        </p:tgtEl>
                                        <p:attrNameLst>
                                          <p:attrName>ppt_x</p:attrName>
                                        </p:attrNameLst>
                                      </p:cBhvr>
                                      <p:tavLst>
                                        <p:tav tm="0">
                                          <p:val>
                                            <p:strVal val="#ppt_x"/>
                                          </p:val>
                                        </p:tav>
                                        <p:tav tm="100000">
                                          <p:val>
                                            <p:strVal val="#ppt_x"/>
                                          </p:val>
                                        </p:tav>
                                      </p:tavLst>
                                    </p:anim>
                                    <p:anim calcmode="lin" valueType="num">
                                      <p:cBhvr additive="base">
                                        <p:cTn id="20"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animBg="1"/>
      <p:bldP spid="12"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242F"/>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xmlns="" id="{FF24C0AB-22DE-8148-19CA-DCCD74D2359B}"/>
              </a:ext>
            </a:extLst>
          </p:cNvPr>
          <p:cNvGrpSpPr/>
          <p:nvPr/>
        </p:nvGrpSpPr>
        <p:grpSpPr>
          <a:xfrm>
            <a:off x="5633292" y="3370457"/>
            <a:ext cx="10787099" cy="1163792"/>
            <a:chOff x="5633292" y="3370457"/>
            <a:chExt cx="10787099" cy="1163792"/>
          </a:xfrm>
        </p:grpSpPr>
        <p:grpSp>
          <p:nvGrpSpPr>
            <p:cNvPr id="6" name="Group 6"/>
            <p:cNvGrpSpPr/>
            <p:nvPr/>
          </p:nvGrpSpPr>
          <p:grpSpPr>
            <a:xfrm>
              <a:off x="5633292" y="3370457"/>
              <a:ext cx="10787099" cy="1163792"/>
              <a:chOff x="0" y="0"/>
              <a:chExt cx="3463597" cy="373679"/>
            </a:xfrm>
          </p:grpSpPr>
          <p:sp>
            <p:nvSpPr>
              <p:cNvPr id="7" name="Freeform 7"/>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8" name="TextBox 8"/>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19" name="TextBox 19"/>
            <p:cNvSpPr txBox="1"/>
            <p:nvPr/>
          </p:nvSpPr>
          <p:spPr>
            <a:xfrm>
              <a:off x="6606924" y="3680890"/>
              <a:ext cx="4317841" cy="495301"/>
            </a:xfrm>
            <a:prstGeom prst="rect">
              <a:avLst/>
            </a:prstGeom>
          </p:spPr>
          <p:txBody>
            <a:bodyPr lIns="0" tIns="0" rIns="0" bIns="0" rtlCol="0" anchor="t">
              <a:spAutoFit/>
            </a:bodyPr>
            <a:lstStyle/>
            <a:p>
              <a:pPr algn="ctr">
                <a:lnSpc>
                  <a:spcPts val="4199"/>
                </a:lnSpc>
                <a:spcBef>
                  <a:spcPct val="0"/>
                </a:spcBef>
              </a:pPr>
              <a:r>
                <a:rPr lang="en-US" sz="2999" spc="149" dirty="0">
                  <a:solidFill>
                    <a:srgbClr val="000000"/>
                  </a:solidFill>
                  <a:latin typeface="Inter Ultra-Bold"/>
                  <a:ea typeface="Inter Ultra-Bold"/>
                  <a:cs typeface="Inter Ultra-Bold"/>
                  <a:sym typeface="Inter Ultra-Bold"/>
                </a:rPr>
                <a:t>Bias in AI Algorithms</a:t>
              </a:r>
            </a:p>
          </p:txBody>
        </p:sp>
      </p:grpSp>
      <p:grpSp>
        <p:nvGrpSpPr>
          <p:cNvPr id="24" name="Group 23">
            <a:extLst>
              <a:ext uri="{FF2B5EF4-FFF2-40B4-BE49-F238E27FC236}">
                <a16:creationId xmlns:a16="http://schemas.microsoft.com/office/drawing/2014/main" xmlns="" id="{51CCF00C-4615-66B4-9782-80D81C933F47}"/>
              </a:ext>
            </a:extLst>
          </p:cNvPr>
          <p:cNvGrpSpPr/>
          <p:nvPr/>
        </p:nvGrpSpPr>
        <p:grpSpPr>
          <a:xfrm>
            <a:off x="5633292" y="4753012"/>
            <a:ext cx="10787099" cy="1163792"/>
            <a:chOff x="5633292" y="4753012"/>
            <a:chExt cx="10787099" cy="1163792"/>
          </a:xfrm>
        </p:grpSpPr>
        <p:grpSp>
          <p:nvGrpSpPr>
            <p:cNvPr id="3" name="Group 3"/>
            <p:cNvGrpSpPr/>
            <p:nvPr/>
          </p:nvGrpSpPr>
          <p:grpSpPr>
            <a:xfrm>
              <a:off x="5633292" y="4753012"/>
              <a:ext cx="10787099" cy="1163792"/>
              <a:chOff x="0" y="0"/>
              <a:chExt cx="3463597" cy="373679"/>
            </a:xfrm>
          </p:grpSpPr>
          <p:sp>
            <p:nvSpPr>
              <p:cNvPr id="4" name="Freeform 4"/>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5" name="TextBox 5"/>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0" name="TextBox 20"/>
            <p:cNvSpPr txBox="1"/>
            <p:nvPr/>
          </p:nvSpPr>
          <p:spPr>
            <a:xfrm>
              <a:off x="6412773" y="5063445"/>
              <a:ext cx="4706144" cy="495301"/>
            </a:xfrm>
            <a:prstGeom prst="rect">
              <a:avLst/>
            </a:prstGeom>
          </p:spPr>
          <p:txBody>
            <a:bodyPr lIns="0" tIns="0" rIns="0" bIns="0" rtlCol="0" anchor="t">
              <a:spAutoFit/>
            </a:bodyPr>
            <a:lstStyle/>
            <a:p>
              <a:pPr marL="0" lvl="0" indent="0" algn="ctr">
                <a:lnSpc>
                  <a:spcPts val="4199"/>
                </a:lnSpc>
                <a:spcBef>
                  <a:spcPct val="0"/>
                </a:spcBef>
              </a:pPr>
              <a:r>
                <a:rPr lang="en-US" sz="2999" u="none" strike="noStrike" spc="149" dirty="0">
                  <a:solidFill>
                    <a:srgbClr val="000000"/>
                  </a:solidFill>
                  <a:latin typeface="Inter Ultra-Bold"/>
                  <a:ea typeface="Inter Ultra-Bold"/>
                  <a:cs typeface="Inter Ultra-Bold"/>
                  <a:sym typeface="Inter Ultra-Bold"/>
                </a:rPr>
                <a:t>Data Privacy Concerns</a:t>
              </a:r>
            </a:p>
          </p:txBody>
        </p:sp>
      </p:grpSp>
      <p:grpSp>
        <p:nvGrpSpPr>
          <p:cNvPr id="25" name="Group 24">
            <a:extLst>
              <a:ext uri="{FF2B5EF4-FFF2-40B4-BE49-F238E27FC236}">
                <a16:creationId xmlns:a16="http://schemas.microsoft.com/office/drawing/2014/main" xmlns="" id="{C5E63DD2-69DD-034C-D1CA-D7D42D5BD893}"/>
              </a:ext>
            </a:extLst>
          </p:cNvPr>
          <p:cNvGrpSpPr/>
          <p:nvPr/>
        </p:nvGrpSpPr>
        <p:grpSpPr>
          <a:xfrm>
            <a:off x="5633292" y="6135568"/>
            <a:ext cx="10787099" cy="1163792"/>
            <a:chOff x="5633292" y="6135568"/>
            <a:chExt cx="10787099" cy="1163792"/>
          </a:xfrm>
        </p:grpSpPr>
        <p:grpSp>
          <p:nvGrpSpPr>
            <p:cNvPr id="9" name="Group 9"/>
            <p:cNvGrpSpPr/>
            <p:nvPr/>
          </p:nvGrpSpPr>
          <p:grpSpPr>
            <a:xfrm>
              <a:off x="5633292" y="6135568"/>
              <a:ext cx="10787099" cy="1163792"/>
              <a:chOff x="0" y="0"/>
              <a:chExt cx="3463597" cy="373679"/>
            </a:xfrm>
          </p:grpSpPr>
          <p:sp>
            <p:nvSpPr>
              <p:cNvPr id="10" name="Freeform 10"/>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dirty="0"/>
              </a:p>
            </p:txBody>
          </p:sp>
          <p:sp>
            <p:nvSpPr>
              <p:cNvPr id="11" name="TextBox 11"/>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1" name="TextBox 21"/>
            <p:cNvSpPr txBox="1"/>
            <p:nvPr/>
          </p:nvSpPr>
          <p:spPr>
            <a:xfrm>
              <a:off x="6525962" y="6446001"/>
              <a:ext cx="4479766" cy="495301"/>
            </a:xfrm>
            <a:prstGeom prst="rect">
              <a:avLst/>
            </a:prstGeom>
          </p:spPr>
          <p:txBody>
            <a:bodyPr lIns="0" tIns="0" rIns="0" bIns="0" rtlCol="0" anchor="t">
              <a:spAutoFit/>
            </a:bodyPr>
            <a:lstStyle/>
            <a:p>
              <a:pPr marL="0" lvl="0" indent="0" algn="ctr">
                <a:lnSpc>
                  <a:spcPts val="4199"/>
                </a:lnSpc>
                <a:spcBef>
                  <a:spcPct val="0"/>
                </a:spcBef>
              </a:pPr>
              <a:r>
                <a:rPr lang="en-US" sz="2999" u="none" strike="noStrike" spc="149" dirty="0">
                  <a:solidFill>
                    <a:srgbClr val="000000"/>
                  </a:solidFill>
                  <a:latin typeface="Inter Ultra-Bold"/>
                  <a:ea typeface="Inter Ultra-Bold"/>
                  <a:cs typeface="Inter Ultra-Bold"/>
                  <a:sym typeface="Inter Ultra-Bold"/>
                </a:rPr>
                <a:t>Lack of Transparency</a:t>
              </a:r>
            </a:p>
          </p:txBody>
        </p:sp>
      </p:grpSp>
      <p:sp>
        <p:nvSpPr>
          <p:cNvPr id="2" name="Freeform 2"/>
          <p:cNvSpPr/>
          <p:nvPr/>
        </p:nvSpPr>
        <p:spPr>
          <a:xfrm>
            <a:off x="1099843" y="4534249"/>
            <a:ext cx="4083939" cy="4114800"/>
          </a:xfrm>
          <a:custGeom>
            <a:avLst/>
            <a:gdLst/>
            <a:ahLst/>
            <a:cxnLst/>
            <a:rect l="l" t="t" r="r" b="b"/>
            <a:pathLst>
              <a:path w="4083939" h="4114800">
                <a:moveTo>
                  <a:pt x="0" y="0"/>
                </a:moveTo>
                <a:lnTo>
                  <a:pt x="4083939" y="0"/>
                </a:lnTo>
                <a:lnTo>
                  <a:pt x="4083939"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5" name="Freeform 15"/>
          <p:cNvSpPr/>
          <p:nvPr/>
        </p:nvSpPr>
        <p:spPr>
          <a:xfrm>
            <a:off x="14651485" y="3457909"/>
            <a:ext cx="1416237" cy="1076340"/>
          </a:xfrm>
          <a:custGeom>
            <a:avLst/>
            <a:gdLst/>
            <a:ahLst/>
            <a:cxnLst/>
            <a:rect l="l" t="t" r="r" b="b"/>
            <a:pathLst>
              <a:path w="1416237" h="1076340">
                <a:moveTo>
                  <a:pt x="0" y="0"/>
                </a:moveTo>
                <a:lnTo>
                  <a:pt x="1416238" y="0"/>
                </a:lnTo>
                <a:lnTo>
                  <a:pt x="1416238" y="1076340"/>
                </a:lnTo>
                <a:lnTo>
                  <a:pt x="0" y="107634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6" name="Freeform 16"/>
          <p:cNvSpPr/>
          <p:nvPr/>
        </p:nvSpPr>
        <p:spPr>
          <a:xfrm>
            <a:off x="14981449" y="4953349"/>
            <a:ext cx="756311" cy="816530"/>
          </a:xfrm>
          <a:custGeom>
            <a:avLst/>
            <a:gdLst/>
            <a:ahLst/>
            <a:cxnLst/>
            <a:rect l="l" t="t" r="r" b="b"/>
            <a:pathLst>
              <a:path w="756311" h="816530">
                <a:moveTo>
                  <a:pt x="0" y="0"/>
                </a:moveTo>
                <a:lnTo>
                  <a:pt x="756310" y="0"/>
                </a:lnTo>
                <a:lnTo>
                  <a:pt x="756310" y="816530"/>
                </a:lnTo>
                <a:lnTo>
                  <a:pt x="0" y="81653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17" name="Freeform 17"/>
          <p:cNvSpPr/>
          <p:nvPr/>
        </p:nvSpPr>
        <p:spPr>
          <a:xfrm>
            <a:off x="14901149" y="6335905"/>
            <a:ext cx="836610" cy="836610"/>
          </a:xfrm>
          <a:custGeom>
            <a:avLst/>
            <a:gdLst/>
            <a:ahLst/>
            <a:cxnLst/>
            <a:rect l="l" t="t" r="r" b="b"/>
            <a:pathLst>
              <a:path w="836610" h="836610">
                <a:moveTo>
                  <a:pt x="0" y="0"/>
                </a:moveTo>
                <a:lnTo>
                  <a:pt x="836610" y="0"/>
                </a:lnTo>
                <a:lnTo>
                  <a:pt x="836610" y="836610"/>
                </a:lnTo>
                <a:lnTo>
                  <a:pt x="0" y="83661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US" dirty="0"/>
          </a:p>
        </p:txBody>
      </p:sp>
      <p:sp>
        <p:nvSpPr>
          <p:cNvPr id="18" name="TextBox 18"/>
          <p:cNvSpPr txBox="1"/>
          <p:nvPr/>
        </p:nvSpPr>
        <p:spPr>
          <a:xfrm>
            <a:off x="5633292" y="1200150"/>
            <a:ext cx="11626008" cy="1839154"/>
          </a:xfrm>
          <a:prstGeom prst="rect">
            <a:avLst/>
          </a:prstGeom>
        </p:spPr>
        <p:txBody>
          <a:bodyPr lIns="0" tIns="0" rIns="0" bIns="0" rtlCol="0" anchor="t">
            <a:spAutoFit/>
          </a:bodyPr>
          <a:lstStyle/>
          <a:p>
            <a:pPr algn="l">
              <a:lnSpc>
                <a:spcPts val="7007"/>
              </a:lnSpc>
            </a:pPr>
            <a:r>
              <a:rPr lang="en-US" sz="7376" spc="-368">
                <a:solidFill>
                  <a:srgbClr val="FFFFFF"/>
                </a:solidFill>
                <a:latin typeface="League Spartan"/>
                <a:ea typeface="League Spartan"/>
                <a:cs typeface="League Spartan"/>
                <a:sym typeface="League Spartan"/>
              </a:rPr>
              <a:t>Common Ethical Challenges in AI</a:t>
            </a:r>
          </a:p>
        </p:txBody>
      </p:sp>
      <p:grpSp>
        <p:nvGrpSpPr>
          <p:cNvPr id="26" name="Group 25">
            <a:extLst>
              <a:ext uri="{FF2B5EF4-FFF2-40B4-BE49-F238E27FC236}">
                <a16:creationId xmlns:a16="http://schemas.microsoft.com/office/drawing/2014/main" xmlns="" id="{5D9EB8DD-FF92-8866-32E1-7183393D2071}"/>
              </a:ext>
            </a:extLst>
          </p:cNvPr>
          <p:cNvGrpSpPr/>
          <p:nvPr/>
        </p:nvGrpSpPr>
        <p:grpSpPr>
          <a:xfrm>
            <a:off x="5626942" y="7518435"/>
            <a:ext cx="10787099" cy="1163792"/>
            <a:chOff x="5626942" y="7518435"/>
            <a:chExt cx="10787099" cy="1163792"/>
          </a:xfrm>
        </p:grpSpPr>
        <p:grpSp>
          <p:nvGrpSpPr>
            <p:cNvPr id="12" name="Group 12"/>
            <p:cNvGrpSpPr/>
            <p:nvPr/>
          </p:nvGrpSpPr>
          <p:grpSpPr>
            <a:xfrm>
              <a:off x="5626942" y="7518435"/>
              <a:ext cx="10787099" cy="1163792"/>
              <a:chOff x="0" y="0"/>
              <a:chExt cx="3463597" cy="373679"/>
            </a:xfrm>
          </p:grpSpPr>
          <p:sp>
            <p:nvSpPr>
              <p:cNvPr id="13" name="Freeform 13"/>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14" name="TextBox 14"/>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6525962" y="7828868"/>
              <a:ext cx="8415338" cy="495301"/>
            </a:xfrm>
            <a:prstGeom prst="rect">
              <a:avLst/>
            </a:prstGeom>
          </p:spPr>
          <p:txBody>
            <a:bodyPr lIns="0" tIns="0" rIns="0" bIns="0" rtlCol="0" anchor="t">
              <a:spAutoFit/>
            </a:bodyPr>
            <a:lstStyle/>
            <a:p>
              <a:pPr marL="0" lvl="0" indent="0" algn="ctr">
                <a:lnSpc>
                  <a:spcPts val="4199"/>
                </a:lnSpc>
                <a:spcBef>
                  <a:spcPct val="0"/>
                </a:spcBef>
              </a:pPr>
              <a:r>
                <a:rPr lang="en-US" sz="2999" u="none" strike="noStrike" spc="149" dirty="0">
                  <a:solidFill>
                    <a:srgbClr val="000000"/>
                  </a:solidFill>
                  <a:latin typeface="Inter Ultra-Bold"/>
                  <a:ea typeface="Inter Ultra-Bold"/>
                  <a:cs typeface="Inter Ultra-Bold"/>
                  <a:sym typeface="Inter Ultra-Bold"/>
                </a:rPr>
                <a:t>Dehumanization of Customer Interaction</a:t>
              </a:r>
            </a:p>
          </p:txBody>
        </p:sp>
      </p:grpSp>
    </p:spTree>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anim calcmode="lin" valueType="num">
                                      <p:cBhvr>
                                        <p:cTn id="8" dur="250" fill="hold"/>
                                        <p:tgtEl>
                                          <p:spTgt spid="23"/>
                                        </p:tgtEl>
                                        <p:attrNameLst>
                                          <p:attrName>ppt_x</p:attrName>
                                        </p:attrNameLst>
                                      </p:cBhvr>
                                      <p:tavLst>
                                        <p:tav tm="0">
                                          <p:val>
                                            <p:strVal val="#ppt_x"/>
                                          </p:val>
                                        </p:tav>
                                        <p:tav tm="100000">
                                          <p:val>
                                            <p:strVal val="#ppt_x"/>
                                          </p:val>
                                        </p:tav>
                                      </p:tavLst>
                                    </p:anim>
                                    <p:anim calcmode="lin" valueType="num">
                                      <p:cBhvr>
                                        <p:cTn id="9" dur="25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anim calcmode="lin" valueType="num">
                                      <p:cBhvr>
                                        <p:cTn id="13" dur="250" fill="hold"/>
                                        <p:tgtEl>
                                          <p:spTgt spid="15"/>
                                        </p:tgtEl>
                                        <p:attrNameLst>
                                          <p:attrName>ppt_x</p:attrName>
                                        </p:attrNameLst>
                                      </p:cBhvr>
                                      <p:tavLst>
                                        <p:tav tm="0">
                                          <p:val>
                                            <p:strVal val="#ppt_x"/>
                                          </p:val>
                                        </p:tav>
                                        <p:tav tm="100000">
                                          <p:val>
                                            <p:strVal val="#ppt_x"/>
                                          </p:val>
                                        </p:tav>
                                      </p:tavLst>
                                    </p:anim>
                                    <p:anim calcmode="lin" valueType="num">
                                      <p:cBhvr>
                                        <p:cTn id="14"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anim calcmode="lin" valueType="num">
                                      <p:cBhvr>
                                        <p:cTn id="20" dur="250" fill="hold"/>
                                        <p:tgtEl>
                                          <p:spTgt spid="24"/>
                                        </p:tgtEl>
                                        <p:attrNameLst>
                                          <p:attrName>ppt_x</p:attrName>
                                        </p:attrNameLst>
                                      </p:cBhvr>
                                      <p:tavLst>
                                        <p:tav tm="0">
                                          <p:val>
                                            <p:strVal val="#ppt_x"/>
                                          </p:val>
                                        </p:tav>
                                        <p:tav tm="100000">
                                          <p:val>
                                            <p:strVal val="#ppt_x"/>
                                          </p:val>
                                        </p:tav>
                                      </p:tavLst>
                                    </p:anim>
                                    <p:anim calcmode="lin" valueType="num">
                                      <p:cBhvr>
                                        <p:cTn id="21" dur="25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50"/>
                                        <p:tgtEl>
                                          <p:spTgt spid="16"/>
                                        </p:tgtEl>
                                      </p:cBhvr>
                                    </p:animEffect>
                                    <p:anim calcmode="lin" valueType="num">
                                      <p:cBhvr>
                                        <p:cTn id="25" dur="250" fill="hold"/>
                                        <p:tgtEl>
                                          <p:spTgt spid="16"/>
                                        </p:tgtEl>
                                        <p:attrNameLst>
                                          <p:attrName>ppt_x</p:attrName>
                                        </p:attrNameLst>
                                      </p:cBhvr>
                                      <p:tavLst>
                                        <p:tav tm="0">
                                          <p:val>
                                            <p:strVal val="#ppt_x"/>
                                          </p:val>
                                        </p:tav>
                                        <p:tav tm="100000">
                                          <p:val>
                                            <p:strVal val="#ppt_x"/>
                                          </p:val>
                                        </p:tav>
                                      </p:tavLst>
                                    </p:anim>
                                    <p:anim calcmode="lin" valueType="num">
                                      <p:cBhvr>
                                        <p:cTn id="26" dur="2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50"/>
                                        <p:tgtEl>
                                          <p:spTgt spid="25"/>
                                        </p:tgtEl>
                                      </p:cBhvr>
                                    </p:animEffect>
                                    <p:anim calcmode="lin" valueType="num">
                                      <p:cBhvr>
                                        <p:cTn id="32" dur="250" fill="hold"/>
                                        <p:tgtEl>
                                          <p:spTgt spid="25"/>
                                        </p:tgtEl>
                                        <p:attrNameLst>
                                          <p:attrName>ppt_x</p:attrName>
                                        </p:attrNameLst>
                                      </p:cBhvr>
                                      <p:tavLst>
                                        <p:tav tm="0">
                                          <p:val>
                                            <p:strVal val="#ppt_x"/>
                                          </p:val>
                                        </p:tav>
                                        <p:tav tm="100000">
                                          <p:val>
                                            <p:strVal val="#ppt_x"/>
                                          </p:val>
                                        </p:tav>
                                      </p:tavLst>
                                    </p:anim>
                                    <p:anim calcmode="lin" valueType="num">
                                      <p:cBhvr>
                                        <p:cTn id="33" dur="250" fill="hold"/>
                                        <p:tgtEl>
                                          <p:spTgt spid="2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anim calcmode="lin" valueType="num">
                                      <p:cBhvr>
                                        <p:cTn id="37" dur="250" fill="hold"/>
                                        <p:tgtEl>
                                          <p:spTgt spid="17"/>
                                        </p:tgtEl>
                                        <p:attrNameLst>
                                          <p:attrName>ppt_x</p:attrName>
                                        </p:attrNameLst>
                                      </p:cBhvr>
                                      <p:tavLst>
                                        <p:tav tm="0">
                                          <p:val>
                                            <p:strVal val="#ppt_x"/>
                                          </p:val>
                                        </p:tav>
                                        <p:tav tm="100000">
                                          <p:val>
                                            <p:strVal val="#ppt_x"/>
                                          </p:val>
                                        </p:tav>
                                      </p:tavLst>
                                    </p:anim>
                                    <p:anim calcmode="lin" valueType="num">
                                      <p:cBhvr>
                                        <p:cTn id="38" dur="2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50"/>
                                        <p:tgtEl>
                                          <p:spTgt spid="26"/>
                                        </p:tgtEl>
                                      </p:cBhvr>
                                    </p:animEffect>
                                    <p:anim calcmode="lin" valueType="num">
                                      <p:cBhvr>
                                        <p:cTn id="44" dur="250" fill="hold"/>
                                        <p:tgtEl>
                                          <p:spTgt spid="26"/>
                                        </p:tgtEl>
                                        <p:attrNameLst>
                                          <p:attrName>ppt_x</p:attrName>
                                        </p:attrNameLst>
                                      </p:cBhvr>
                                      <p:tavLst>
                                        <p:tav tm="0">
                                          <p:val>
                                            <p:strVal val="#ppt_x"/>
                                          </p:val>
                                        </p:tav>
                                        <p:tav tm="100000">
                                          <p:val>
                                            <p:strVal val="#ppt_x"/>
                                          </p:val>
                                        </p:tav>
                                      </p:tavLst>
                                    </p:anim>
                                    <p:anim calcmode="lin" valueType="num">
                                      <p:cBhvr>
                                        <p:cTn id="45" dur="2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42F"/>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xmlns="" id="{631AD25F-8C17-7736-D68F-763802366BC0}"/>
              </a:ext>
            </a:extLst>
          </p:cNvPr>
          <p:cNvGrpSpPr/>
          <p:nvPr/>
        </p:nvGrpSpPr>
        <p:grpSpPr>
          <a:xfrm>
            <a:off x="5633292" y="3370457"/>
            <a:ext cx="10787099" cy="1163792"/>
            <a:chOff x="5633292" y="3370457"/>
            <a:chExt cx="10787099" cy="1163792"/>
          </a:xfrm>
        </p:grpSpPr>
        <p:grpSp>
          <p:nvGrpSpPr>
            <p:cNvPr id="5" name="Group 5"/>
            <p:cNvGrpSpPr/>
            <p:nvPr/>
          </p:nvGrpSpPr>
          <p:grpSpPr>
            <a:xfrm>
              <a:off x="5633292" y="3370457"/>
              <a:ext cx="10787099" cy="1163792"/>
              <a:chOff x="0" y="0"/>
              <a:chExt cx="3463597" cy="373679"/>
            </a:xfrm>
          </p:grpSpPr>
          <p:sp>
            <p:nvSpPr>
              <p:cNvPr id="6" name="Freeform 6"/>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7" name="TextBox 7"/>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1" name="TextBox 21"/>
            <p:cNvSpPr txBox="1"/>
            <p:nvPr/>
          </p:nvSpPr>
          <p:spPr>
            <a:xfrm>
              <a:off x="6412773" y="3680890"/>
              <a:ext cx="3542189" cy="495301"/>
            </a:xfrm>
            <a:prstGeom prst="rect">
              <a:avLst/>
            </a:prstGeom>
          </p:spPr>
          <p:txBody>
            <a:bodyPr lIns="0" tIns="0" rIns="0" bIns="0" rtlCol="0" anchor="t">
              <a:spAutoFit/>
            </a:bodyPr>
            <a:lstStyle/>
            <a:p>
              <a:pPr algn="l">
                <a:lnSpc>
                  <a:spcPts val="4199"/>
                </a:lnSpc>
                <a:spcBef>
                  <a:spcPct val="0"/>
                </a:spcBef>
              </a:pPr>
              <a:r>
                <a:rPr lang="en-US" sz="2999" spc="149" dirty="0">
                  <a:solidFill>
                    <a:srgbClr val="000000"/>
                  </a:solidFill>
                  <a:latin typeface="Inter Ultra-Bold"/>
                  <a:ea typeface="Inter Ultra-Bold"/>
                  <a:cs typeface="Inter Ultra-Bold"/>
                  <a:sym typeface="Inter Ultra-Bold"/>
                </a:rPr>
                <a:t>Algorithm Audits</a:t>
              </a:r>
            </a:p>
          </p:txBody>
        </p:sp>
      </p:grpSp>
      <p:grpSp>
        <p:nvGrpSpPr>
          <p:cNvPr id="26" name="Group 25">
            <a:extLst>
              <a:ext uri="{FF2B5EF4-FFF2-40B4-BE49-F238E27FC236}">
                <a16:creationId xmlns:a16="http://schemas.microsoft.com/office/drawing/2014/main" xmlns="" id="{61E98464-D9ED-331A-AF17-8DDEB3946743}"/>
              </a:ext>
            </a:extLst>
          </p:cNvPr>
          <p:cNvGrpSpPr/>
          <p:nvPr/>
        </p:nvGrpSpPr>
        <p:grpSpPr>
          <a:xfrm>
            <a:off x="5633292" y="4753012"/>
            <a:ext cx="10787099" cy="1163792"/>
            <a:chOff x="5633292" y="4753012"/>
            <a:chExt cx="10787099" cy="1163792"/>
          </a:xfrm>
        </p:grpSpPr>
        <p:grpSp>
          <p:nvGrpSpPr>
            <p:cNvPr id="2" name="Group 2"/>
            <p:cNvGrpSpPr/>
            <p:nvPr/>
          </p:nvGrpSpPr>
          <p:grpSpPr>
            <a:xfrm>
              <a:off x="5633292" y="4753012"/>
              <a:ext cx="10787099" cy="1163792"/>
              <a:chOff x="0" y="0"/>
              <a:chExt cx="3463597" cy="373679"/>
            </a:xfrm>
          </p:grpSpPr>
          <p:sp>
            <p:nvSpPr>
              <p:cNvPr id="3" name="Freeform 3"/>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4" name="TextBox 4"/>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6412773" y="5063445"/>
              <a:ext cx="5364956" cy="495301"/>
            </a:xfrm>
            <a:prstGeom prst="rect">
              <a:avLst/>
            </a:prstGeom>
          </p:spPr>
          <p:txBody>
            <a:bodyPr lIns="0" tIns="0" rIns="0" bIns="0" rtlCol="0" anchor="t">
              <a:spAutoFit/>
            </a:bodyPr>
            <a:lstStyle/>
            <a:p>
              <a:pPr marL="0" lvl="0" indent="0" algn="l">
                <a:lnSpc>
                  <a:spcPts val="4199"/>
                </a:lnSpc>
                <a:spcBef>
                  <a:spcPct val="0"/>
                </a:spcBef>
              </a:pPr>
              <a:r>
                <a:rPr lang="en-US" sz="2999" spc="149" dirty="0">
                  <a:solidFill>
                    <a:srgbClr val="000000"/>
                  </a:solidFill>
                  <a:latin typeface="Inter Ultra-Bold"/>
                  <a:ea typeface="Inter Ultra-Bold"/>
                  <a:cs typeface="Inter Ultra-Bold"/>
                  <a:sym typeface="Inter Ultra-Bold"/>
                </a:rPr>
                <a:t>Transparent AI Processes</a:t>
              </a:r>
            </a:p>
          </p:txBody>
        </p:sp>
      </p:grpSp>
      <p:grpSp>
        <p:nvGrpSpPr>
          <p:cNvPr id="27" name="Group 26">
            <a:extLst>
              <a:ext uri="{FF2B5EF4-FFF2-40B4-BE49-F238E27FC236}">
                <a16:creationId xmlns:a16="http://schemas.microsoft.com/office/drawing/2014/main" xmlns="" id="{7288311A-728C-4AC5-8018-7EB30C7327F1}"/>
              </a:ext>
            </a:extLst>
          </p:cNvPr>
          <p:cNvGrpSpPr/>
          <p:nvPr/>
        </p:nvGrpSpPr>
        <p:grpSpPr>
          <a:xfrm>
            <a:off x="5633292" y="6135568"/>
            <a:ext cx="10787099" cy="1163792"/>
            <a:chOff x="5633292" y="6135568"/>
            <a:chExt cx="10787099" cy="1163792"/>
          </a:xfrm>
        </p:grpSpPr>
        <p:grpSp>
          <p:nvGrpSpPr>
            <p:cNvPr id="8" name="Group 8"/>
            <p:cNvGrpSpPr/>
            <p:nvPr/>
          </p:nvGrpSpPr>
          <p:grpSpPr>
            <a:xfrm>
              <a:off x="5633292" y="6135568"/>
              <a:ext cx="10787099" cy="1163792"/>
              <a:chOff x="0" y="0"/>
              <a:chExt cx="3463597" cy="373679"/>
            </a:xfrm>
          </p:grpSpPr>
          <p:sp>
            <p:nvSpPr>
              <p:cNvPr id="9" name="Freeform 9"/>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10" name="TextBox 10"/>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3" name="TextBox 23"/>
            <p:cNvSpPr txBox="1"/>
            <p:nvPr/>
          </p:nvSpPr>
          <p:spPr>
            <a:xfrm>
              <a:off x="6412773" y="6446001"/>
              <a:ext cx="3594735" cy="495301"/>
            </a:xfrm>
            <a:prstGeom prst="rect">
              <a:avLst/>
            </a:prstGeom>
          </p:spPr>
          <p:txBody>
            <a:bodyPr lIns="0" tIns="0" rIns="0" bIns="0" rtlCol="0" anchor="t">
              <a:spAutoFit/>
            </a:bodyPr>
            <a:lstStyle/>
            <a:p>
              <a:pPr marL="0" lvl="0" indent="0" algn="l">
                <a:lnSpc>
                  <a:spcPts val="4199"/>
                </a:lnSpc>
                <a:spcBef>
                  <a:spcPct val="0"/>
                </a:spcBef>
              </a:pPr>
              <a:r>
                <a:rPr lang="en-US" sz="2999" spc="149" dirty="0">
                  <a:solidFill>
                    <a:srgbClr val="000000"/>
                  </a:solidFill>
                  <a:latin typeface="Inter Ultra-Bold"/>
                  <a:ea typeface="Inter Ultra-Bold"/>
                  <a:cs typeface="Inter Ultra-Bold"/>
                  <a:sym typeface="Inter Ultra-Bold"/>
                </a:rPr>
                <a:t>Human Oversight</a:t>
              </a:r>
            </a:p>
          </p:txBody>
        </p:sp>
      </p:grpSp>
      <p:grpSp>
        <p:nvGrpSpPr>
          <p:cNvPr id="28" name="Group 27">
            <a:extLst>
              <a:ext uri="{FF2B5EF4-FFF2-40B4-BE49-F238E27FC236}">
                <a16:creationId xmlns:a16="http://schemas.microsoft.com/office/drawing/2014/main" xmlns="" id="{3703BBE1-482A-6281-95B3-FDA3ED0F9EE8}"/>
              </a:ext>
            </a:extLst>
          </p:cNvPr>
          <p:cNvGrpSpPr/>
          <p:nvPr/>
        </p:nvGrpSpPr>
        <p:grpSpPr>
          <a:xfrm>
            <a:off x="5626942" y="7518435"/>
            <a:ext cx="10787099" cy="1163792"/>
            <a:chOff x="5626942" y="7518435"/>
            <a:chExt cx="10787099" cy="1163792"/>
          </a:xfrm>
        </p:grpSpPr>
        <p:grpSp>
          <p:nvGrpSpPr>
            <p:cNvPr id="11" name="Group 11"/>
            <p:cNvGrpSpPr/>
            <p:nvPr/>
          </p:nvGrpSpPr>
          <p:grpSpPr>
            <a:xfrm>
              <a:off x="5626942" y="7518435"/>
              <a:ext cx="10787099" cy="1163792"/>
              <a:chOff x="0" y="0"/>
              <a:chExt cx="3463597" cy="373679"/>
            </a:xfrm>
          </p:grpSpPr>
          <p:sp>
            <p:nvSpPr>
              <p:cNvPr id="12" name="Freeform 12"/>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dirty="0"/>
              </a:p>
            </p:txBody>
          </p:sp>
          <p:sp>
            <p:nvSpPr>
              <p:cNvPr id="13" name="TextBox 13"/>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4" name="TextBox 24"/>
            <p:cNvSpPr txBox="1"/>
            <p:nvPr/>
          </p:nvSpPr>
          <p:spPr>
            <a:xfrm>
              <a:off x="6412773" y="7828868"/>
              <a:ext cx="3733324" cy="495301"/>
            </a:xfrm>
            <a:prstGeom prst="rect">
              <a:avLst/>
            </a:prstGeom>
          </p:spPr>
          <p:txBody>
            <a:bodyPr lIns="0" tIns="0" rIns="0" bIns="0" rtlCol="0" anchor="t">
              <a:spAutoFit/>
            </a:bodyPr>
            <a:lstStyle/>
            <a:p>
              <a:pPr marL="0" lvl="0" indent="0" algn="l">
                <a:lnSpc>
                  <a:spcPts val="4199"/>
                </a:lnSpc>
                <a:spcBef>
                  <a:spcPct val="0"/>
                </a:spcBef>
              </a:pPr>
              <a:r>
                <a:rPr lang="en-US" sz="2999" spc="149" dirty="0">
                  <a:solidFill>
                    <a:srgbClr val="000000"/>
                  </a:solidFill>
                  <a:latin typeface="Inter Ultra-Bold"/>
                  <a:ea typeface="Inter Ultra-Bold"/>
                  <a:cs typeface="Inter Ultra-Bold"/>
                  <a:sym typeface="Inter Ultra-Bold"/>
                </a:rPr>
                <a:t>Data Minimization</a:t>
              </a:r>
            </a:p>
          </p:txBody>
        </p:sp>
      </p:grpSp>
      <p:sp>
        <p:nvSpPr>
          <p:cNvPr id="14" name="Freeform 14"/>
          <p:cNvSpPr/>
          <p:nvPr/>
        </p:nvSpPr>
        <p:spPr>
          <a:xfrm>
            <a:off x="15113254" y="4916603"/>
            <a:ext cx="836610" cy="836610"/>
          </a:xfrm>
          <a:custGeom>
            <a:avLst/>
            <a:gdLst/>
            <a:ahLst/>
            <a:cxnLst/>
            <a:rect l="l" t="t" r="r" b="b"/>
            <a:pathLst>
              <a:path w="836610" h="836610">
                <a:moveTo>
                  <a:pt x="0" y="0"/>
                </a:moveTo>
                <a:lnTo>
                  <a:pt x="836610" y="0"/>
                </a:lnTo>
                <a:lnTo>
                  <a:pt x="836610" y="836610"/>
                </a:lnTo>
                <a:lnTo>
                  <a:pt x="0" y="8366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5" name="Freeform 15"/>
          <p:cNvSpPr/>
          <p:nvPr/>
        </p:nvSpPr>
        <p:spPr>
          <a:xfrm>
            <a:off x="857826" y="501610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6" name="Freeform 16"/>
          <p:cNvSpPr/>
          <p:nvPr/>
        </p:nvSpPr>
        <p:spPr>
          <a:xfrm>
            <a:off x="3808830" y="1234600"/>
            <a:ext cx="1989414" cy="1598804"/>
          </a:xfrm>
          <a:custGeom>
            <a:avLst/>
            <a:gdLst/>
            <a:ahLst/>
            <a:cxnLst/>
            <a:rect l="l" t="t" r="r" b="b"/>
            <a:pathLst>
              <a:path w="1989414" h="1598804">
                <a:moveTo>
                  <a:pt x="0" y="0"/>
                </a:moveTo>
                <a:lnTo>
                  <a:pt x="1989414" y="0"/>
                </a:lnTo>
                <a:lnTo>
                  <a:pt x="1989414" y="1598804"/>
                </a:lnTo>
                <a:lnTo>
                  <a:pt x="0" y="159880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17" name="Freeform 17"/>
          <p:cNvSpPr/>
          <p:nvPr/>
        </p:nvSpPr>
        <p:spPr>
          <a:xfrm>
            <a:off x="14901149" y="3018846"/>
            <a:ext cx="1260820" cy="1315066"/>
          </a:xfrm>
          <a:custGeom>
            <a:avLst/>
            <a:gdLst/>
            <a:ahLst/>
            <a:cxnLst/>
            <a:rect l="l" t="t" r="r" b="b"/>
            <a:pathLst>
              <a:path w="1260820" h="1315066">
                <a:moveTo>
                  <a:pt x="0" y="0"/>
                </a:moveTo>
                <a:lnTo>
                  <a:pt x="1260820" y="0"/>
                </a:lnTo>
                <a:lnTo>
                  <a:pt x="1260820" y="1315066"/>
                </a:lnTo>
                <a:lnTo>
                  <a:pt x="0" y="1315066"/>
                </a:lnTo>
                <a:lnTo>
                  <a:pt x="0" y="0"/>
                </a:lnTo>
                <a:close/>
              </a:path>
            </a:pathLst>
          </a:custGeom>
          <a:blipFill>
            <a:blip r:embed="rId8"/>
            <a:stretch>
              <a:fillRect/>
            </a:stretch>
          </a:blipFill>
        </p:spPr>
        <p:txBody>
          <a:bodyPr/>
          <a:lstStyle/>
          <a:p>
            <a:endParaRPr lang="en-US"/>
          </a:p>
        </p:txBody>
      </p:sp>
      <p:sp>
        <p:nvSpPr>
          <p:cNvPr id="18" name="Freeform 18"/>
          <p:cNvSpPr/>
          <p:nvPr/>
        </p:nvSpPr>
        <p:spPr>
          <a:xfrm>
            <a:off x="15136514" y="5916805"/>
            <a:ext cx="813350" cy="1218502"/>
          </a:xfrm>
          <a:custGeom>
            <a:avLst/>
            <a:gdLst/>
            <a:ahLst/>
            <a:cxnLst/>
            <a:rect l="l" t="t" r="r" b="b"/>
            <a:pathLst>
              <a:path w="813350" h="1218502">
                <a:moveTo>
                  <a:pt x="0" y="0"/>
                </a:moveTo>
                <a:lnTo>
                  <a:pt x="813350" y="0"/>
                </a:lnTo>
                <a:lnTo>
                  <a:pt x="813350" y="1218502"/>
                </a:lnTo>
                <a:lnTo>
                  <a:pt x="0" y="121850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en-US"/>
          </a:p>
        </p:txBody>
      </p:sp>
      <p:sp>
        <p:nvSpPr>
          <p:cNvPr id="19" name="Freeform 19"/>
          <p:cNvSpPr/>
          <p:nvPr/>
        </p:nvSpPr>
        <p:spPr>
          <a:xfrm>
            <a:off x="15113254" y="7709843"/>
            <a:ext cx="780976" cy="780976"/>
          </a:xfrm>
          <a:custGeom>
            <a:avLst/>
            <a:gdLst/>
            <a:ahLst/>
            <a:cxnLst/>
            <a:rect l="l" t="t" r="r" b="b"/>
            <a:pathLst>
              <a:path w="780976" h="780976">
                <a:moveTo>
                  <a:pt x="0" y="0"/>
                </a:moveTo>
                <a:lnTo>
                  <a:pt x="780976" y="0"/>
                </a:lnTo>
                <a:lnTo>
                  <a:pt x="780976" y="780976"/>
                </a:lnTo>
                <a:lnTo>
                  <a:pt x="0" y="78097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txBody>
          <a:bodyPr/>
          <a:lstStyle/>
          <a:p>
            <a:endParaRPr lang="en-US"/>
          </a:p>
        </p:txBody>
      </p:sp>
      <p:sp>
        <p:nvSpPr>
          <p:cNvPr id="20" name="TextBox 20"/>
          <p:cNvSpPr txBox="1"/>
          <p:nvPr/>
        </p:nvSpPr>
        <p:spPr>
          <a:xfrm>
            <a:off x="5633292" y="1200150"/>
            <a:ext cx="11626008" cy="1839154"/>
          </a:xfrm>
          <a:prstGeom prst="rect">
            <a:avLst/>
          </a:prstGeom>
        </p:spPr>
        <p:txBody>
          <a:bodyPr lIns="0" tIns="0" rIns="0" bIns="0" rtlCol="0" anchor="t">
            <a:spAutoFit/>
          </a:bodyPr>
          <a:lstStyle/>
          <a:p>
            <a:pPr algn="l">
              <a:lnSpc>
                <a:spcPts val="7007"/>
              </a:lnSpc>
            </a:pPr>
            <a:r>
              <a:rPr lang="en-US" sz="7376" spc="-368">
                <a:solidFill>
                  <a:srgbClr val="FFFFFF"/>
                </a:solidFill>
                <a:latin typeface="League Spartan"/>
                <a:ea typeface="League Spartan"/>
                <a:cs typeface="League Spartan"/>
                <a:sym typeface="League Spartan"/>
              </a:rPr>
              <a:t>Strategies to Ensure Ethical AI Implementation</a:t>
            </a:r>
          </a:p>
        </p:txBody>
      </p:sp>
    </p:spTree>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anim calcmode="lin" valueType="num">
                                      <p:cBhvr>
                                        <p:cTn id="9" dur="250" fill="hold"/>
                                        <p:tgtEl>
                                          <p:spTgt spid="16"/>
                                        </p:tgtEl>
                                        <p:attrNameLst>
                                          <p:attrName>style.rotation</p:attrName>
                                        </p:attrNameLst>
                                      </p:cBhvr>
                                      <p:tavLst>
                                        <p:tav tm="0">
                                          <p:val>
                                            <p:fltVal val="90"/>
                                          </p:val>
                                        </p:tav>
                                        <p:tav tm="100000">
                                          <p:val>
                                            <p:fltVal val="0"/>
                                          </p:val>
                                        </p:tav>
                                      </p:tavLst>
                                    </p:anim>
                                    <p:animEffect transition="in" filter="fade">
                                      <p:cBhvr>
                                        <p:cTn id="10" dur="25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250" fill="hold"/>
                                        <p:tgtEl>
                                          <p:spTgt spid="25"/>
                                        </p:tgtEl>
                                        <p:attrNameLst>
                                          <p:attrName>ppt_x</p:attrName>
                                        </p:attrNameLst>
                                      </p:cBhvr>
                                      <p:tavLst>
                                        <p:tav tm="0">
                                          <p:val>
                                            <p:strVal val="#ppt_x"/>
                                          </p:val>
                                        </p:tav>
                                        <p:tav tm="100000">
                                          <p:val>
                                            <p:strVal val="#ppt_x"/>
                                          </p:val>
                                        </p:tav>
                                      </p:tavLst>
                                    </p:anim>
                                    <p:anim calcmode="lin" valueType="num">
                                      <p:cBhvr additive="base">
                                        <p:cTn id="16" dur="25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50" fill="hold"/>
                                        <p:tgtEl>
                                          <p:spTgt spid="17"/>
                                        </p:tgtEl>
                                        <p:attrNameLst>
                                          <p:attrName>ppt_x</p:attrName>
                                        </p:attrNameLst>
                                      </p:cBhvr>
                                      <p:tavLst>
                                        <p:tav tm="0">
                                          <p:val>
                                            <p:strVal val="#ppt_x"/>
                                          </p:val>
                                        </p:tav>
                                        <p:tav tm="100000">
                                          <p:val>
                                            <p:strVal val="#ppt_x"/>
                                          </p:val>
                                        </p:tav>
                                      </p:tavLst>
                                    </p:anim>
                                    <p:anim calcmode="lin" valueType="num">
                                      <p:cBhvr additive="base">
                                        <p:cTn id="20"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250" fill="hold"/>
                                        <p:tgtEl>
                                          <p:spTgt spid="26"/>
                                        </p:tgtEl>
                                        <p:attrNameLst>
                                          <p:attrName>ppt_x</p:attrName>
                                        </p:attrNameLst>
                                      </p:cBhvr>
                                      <p:tavLst>
                                        <p:tav tm="0">
                                          <p:val>
                                            <p:strVal val="#ppt_x"/>
                                          </p:val>
                                        </p:tav>
                                        <p:tav tm="100000">
                                          <p:val>
                                            <p:strVal val="#ppt_x"/>
                                          </p:val>
                                        </p:tav>
                                      </p:tavLst>
                                    </p:anim>
                                    <p:anim calcmode="lin" valueType="num">
                                      <p:cBhvr additive="base">
                                        <p:cTn id="26" dur="25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250" fill="hold"/>
                                        <p:tgtEl>
                                          <p:spTgt spid="14"/>
                                        </p:tgtEl>
                                        <p:attrNameLst>
                                          <p:attrName>ppt_x</p:attrName>
                                        </p:attrNameLst>
                                      </p:cBhvr>
                                      <p:tavLst>
                                        <p:tav tm="0">
                                          <p:val>
                                            <p:strVal val="#ppt_x"/>
                                          </p:val>
                                        </p:tav>
                                        <p:tav tm="100000">
                                          <p:val>
                                            <p:strVal val="#ppt_x"/>
                                          </p:val>
                                        </p:tav>
                                      </p:tavLst>
                                    </p:anim>
                                    <p:anim calcmode="lin" valueType="num">
                                      <p:cBhvr additive="base">
                                        <p:cTn id="30"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250" fill="hold"/>
                                        <p:tgtEl>
                                          <p:spTgt spid="27"/>
                                        </p:tgtEl>
                                        <p:attrNameLst>
                                          <p:attrName>ppt_x</p:attrName>
                                        </p:attrNameLst>
                                      </p:cBhvr>
                                      <p:tavLst>
                                        <p:tav tm="0">
                                          <p:val>
                                            <p:strVal val="#ppt_x"/>
                                          </p:val>
                                        </p:tav>
                                        <p:tav tm="100000">
                                          <p:val>
                                            <p:strVal val="#ppt_x"/>
                                          </p:val>
                                        </p:tav>
                                      </p:tavLst>
                                    </p:anim>
                                    <p:anim calcmode="lin" valueType="num">
                                      <p:cBhvr additive="base">
                                        <p:cTn id="36" dur="25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250" fill="hold"/>
                                        <p:tgtEl>
                                          <p:spTgt spid="18"/>
                                        </p:tgtEl>
                                        <p:attrNameLst>
                                          <p:attrName>ppt_x</p:attrName>
                                        </p:attrNameLst>
                                      </p:cBhvr>
                                      <p:tavLst>
                                        <p:tav tm="0">
                                          <p:val>
                                            <p:strVal val="#ppt_x"/>
                                          </p:val>
                                        </p:tav>
                                        <p:tav tm="100000">
                                          <p:val>
                                            <p:strVal val="#ppt_x"/>
                                          </p:val>
                                        </p:tav>
                                      </p:tavLst>
                                    </p:anim>
                                    <p:anim calcmode="lin" valueType="num">
                                      <p:cBhvr additive="base">
                                        <p:cTn id="40"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250" fill="hold"/>
                                        <p:tgtEl>
                                          <p:spTgt spid="28"/>
                                        </p:tgtEl>
                                        <p:attrNameLst>
                                          <p:attrName>ppt_x</p:attrName>
                                        </p:attrNameLst>
                                      </p:cBhvr>
                                      <p:tavLst>
                                        <p:tav tm="0">
                                          <p:val>
                                            <p:strVal val="#ppt_x"/>
                                          </p:val>
                                        </p:tav>
                                        <p:tav tm="100000">
                                          <p:val>
                                            <p:strVal val="#ppt_x"/>
                                          </p:val>
                                        </p:tav>
                                      </p:tavLst>
                                    </p:anim>
                                    <p:anim calcmode="lin" valueType="num">
                                      <p:cBhvr additive="base">
                                        <p:cTn id="46" dur="25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250" fill="hold"/>
                                        <p:tgtEl>
                                          <p:spTgt spid="19"/>
                                        </p:tgtEl>
                                        <p:attrNameLst>
                                          <p:attrName>ppt_x</p:attrName>
                                        </p:attrNameLst>
                                      </p:cBhvr>
                                      <p:tavLst>
                                        <p:tav tm="0">
                                          <p:val>
                                            <p:strVal val="#ppt_x"/>
                                          </p:val>
                                        </p:tav>
                                        <p:tav tm="100000">
                                          <p:val>
                                            <p:strVal val="#ppt_x"/>
                                          </p:val>
                                        </p:tav>
                                      </p:tavLst>
                                    </p:anim>
                                    <p:anim calcmode="lin" valueType="num">
                                      <p:cBhvr additive="base">
                                        <p:cTn id="50"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242F"/>
        </a:solidFill>
        <a:effectLst/>
      </p:bgPr>
    </p:bg>
    <p:spTree>
      <p:nvGrpSpPr>
        <p:cNvPr id="1" name=""/>
        <p:cNvGrpSpPr/>
        <p:nvPr/>
      </p:nvGrpSpPr>
      <p:grpSpPr>
        <a:xfrm>
          <a:off x="0" y="0"/>
          <a:ext cx="0" cy="0"/>
          <a:chOff x="0" y="0"/>
          <a:chExt cx="0" cy="0"/>
        </a:xfrm>
      </p:grpSpPr>
      <p:sp>
        <p:nvSpPr>
          <p:cNvPr id="3" name="Freeform 3"/>
          <p:cNvSpPr/>
          <p:nvPr/>
        </p:nvSpPr>
        <p:spPr>
          <a:xfrm>
            <a:off x="1510081" y="7275605"/>
            <a:ext cx="1373099" cy="1007511"/>
          </a:xfrm>
          <a:custGeom>
            <a:avLst/>
            <a:gdLst/>
            <a:ahLst/>
            <a:cxnLst/>
            <a:rect l="l" t="t" r="r" b="b"/>
            <a:pathLst>
              <a:path w="1830799" h="1343348">
                <a:moveTo>
                  <a:pt x="0" y="0"/>
                </a:moveTo>
                <a:lnTo>
                  <a:pt x="1830799" y="0"/>
                </a:lnTo>
                <a:lnTo>
                  <a:pt x="1830799" y="1343349"/>
                </a:lnTo>
                <a:lnTo>
                  <a:pt x="0" y="134334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dirty="0"/>
          </a:p>
        </p:txBody>
      </p:sp>
      <p:sp>
        <p:nvSpPr>
          <p:cNvPr id="4" name="TextBox 4"/>
          <p:cNvSpPr txBox="1"/>
          <p:nvPr/>
        </p:nvSpPr>
        <p:spPr>
          <a:xfrm>
            <a:off x="1310647" y="8502999"/>
            <a:ext cx="1771967" cy="434024"/>
          </a:xfrm>
          <a:prstGeom prst="rect">
            <a:avLst/>
          </a:prstGeom>
        </p:spPr>
        <p:txBody>
          <a:bodyPr lIns="0" tIns="0" rIns="0" bIns="0" rtlCol="0" anchor="t">
            <a:spAutoFit/>
          </a:bodyPr>
          <a:lstStyle/>
          <a:p>
            <a:pPr algn="ctr">
              <a:lnSpc>
                <a:spcPts val="3639"/>
              </a:lnSpc>
              <a:spcBef>
                <a:spcPct val="0"/>
              </a:spcBef>
            </a:pPr>
            <a:r>
              <a:rPr lang="en-US" sz="2599" spc="129" dirty="0">
                <a:solidFill>
                  <a:srgbClr val="FFFFFF"/>
                </a:solidFill>
                <a:latin typeface="Roboto Bold"/>
                <a:ea typeface="Roboto Bold"/>
                <a:cs typeface="Roboto Bold"/>
                <a:sym typeface="Roboto Bold"/>
              </a:rPr>
              <a:t>Customers</a:t>
            </a:r>
          </a:p>
        </p:txBody>
      </p:sp>
      <p:sp>
        <p:nvSpPr>
          <p:cNvPr id="5" name="Freeform 5"/>
          <p:cNvSpPr/>
          <p:nvPr/>
        </p:nvSpPr>
        <p:spPr>
          <a:xfrm>
            <a:off x="4715871" y="7025714"/>
            <a:ext cx="1092677" cy="1092677"/>
          </a:xfrm>
          <a:custGeom>
            <a:avLst/>
            <a:gdLst/>
            <a:ahLst/>
            <a:cxnLst/>
            <a:rect l="l" t="t" r="r" b="b"/>
            <a:pathLst>
              <a:path w="1456902" h="1456902">
                <a:moveTo>
                  <a:pt x="0" y="0"/>
                </a:moveTo>
                <a:lnTo>
                  <a:pt x="1456902" y="0"/>
                </a:lnTo>
                <a:lnTo>
                  <a:pt x="1456902" y="1456902"/>
                </a:lnTo>
                <a:lnTo>
                  <a:pt x="0" y="14569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txBody>
          <a:bodyPr/>
          <a:lstStyle/>
          <a:p>
            <a:endParaRPr lang="en-US" dirty="0"/>
          </a:p>
        </p:txBody>
      </p:sp>
      <p:sp>
        <p:nvSpPr>
          <p:cNvPr id="6" name="TextBox 6"/>
          <p:cNvSpPr txBox="1"/>
          <p:nvPr/>
        </p:nvSpPr>
        <p:spPr>
          <a:xfrm>
            <a:off x="3759323" y="8295690"/>
            <a:ext cx="3005772" cy="891224"/>
          </a:xfrm>
          <a:prstGeom prst="rect">
            <a:avLst/>
          </a:prstGeom>
        </p:spPr>
        <p:txBody>
          <a:bodyPr lIns="0" tIns="0" rIns="0" bIns="0" rtlCol="0" anchor="t">
            <a:spAutoFit/>
          </a:bodyPr>
          <a:lstStyle/>
          <a:p>
            <a:pPr marL="0" lvl="0" indent="0" algn="ctr">
              <a:lnSpc>
                <a:spcPts val="3639"/>
              </a:lnSpc>
              <a:spcBef>
                <a:spcPct val="0"/>
              </a:spcBef>
            </a:pPr>
            <a:r>
              <a:rPr lang="en-US" sz="2599" u="none" strike="noStrike" spc="129" dirty="0">
                <a:solidFill>
                  <a:srgbClr val="FFFFFF"/>
                </a:solidFill>
                <a:latin typeface="Roboto Bold"/>
                <a:ea typeface="Roboto Bold"/>
                <a:cs typeface="Roboto Bold"/>
                <a:sym typeface="Roboto Bold"/>
              </a:rPr>
              <a:t>Customer Service </a:t>
            </a:r>
          </a:p>
          <a:p>
            <a:pPr marL="0" lvl="0" indent="0" algn="ctr">
              <a:lnSpc>
                <a:spcPts val="3639"/>
              </a:lnSpc>
              <a:spcBef>
                <a:spcPct val="0"/>
              </a:spcBef>
            </a:pPr>
            <a:r>
              <a:rPr lang="en-US" sz="2599" u="none" strike="noStrike" spc="129" dirty="0">
                <a:solidFill>
                  <a:srgbClr val="FFFFFF"/>
                </a:solidFill>
                <a:latin typeface="Roboto Bold"/>
                <a:ea typeface="Roboto Bold"/>
                <a:cs typeface="Roboto Bold"/>
                <a:sym typeface="Roboto Bold"/>
              </a:rPr>
              <a:t>Representatives</a:t>
            </a:r>
          </a:p>
        </p:txBody>
      </p:sp>
      <p:sp>
        <p:nvSpPr>
          <p:cNvPr id="7" name="Freeform 7"/>
          <p:cNvSpPr/>
          <p:nvPr/>
        </p:nvSpPr>
        <p:spPr>
          <a:xfrm>
            <a:off x="8739920" y="7183616"/>
            <a:ext cx="1141377" cy="1238944"/>
          </a:xfrm>
          <a:custGeom>
            <a:avLst/>
            <a:gdLst/>
            <a:ahLst/>
            <a:cxnLst/>
            <a:rect l="l" t="t" r="r" b="b"/>
            <a:pathLst>
              <a:path w="1521836" h="1651925">
                <a:moveTo>
                  <a:pt x="0" y="0"/>
                </a:moveTo>
                <a:lnTo>
                  <a:pt x="1521836" y="0"/>
                </a:lnTo>
                <a:lnTo>
                  <a:pt x="1521836" y="1651925"/>
                </a:lnTo>
                <a:lnTo>
                  <a:pt x="0" y="165192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txBody>
          <a:bodyPr/>
          <a:lstStyle/>
          <a:p>
            <a:endParaRPr lang="en-US" dirty="0"/>
          </a:p>
        </p:txBody>
      </p:sp>
      <p:sp>
        <p:nvSpPr>
          <p:cNvPr id="8" name="TextBox 8"/>
          <p:cNvSpPr txBox="1"/>
          <p:nvPr/>
        </p:nvSpPr>
        <p:spPr>
          <a:xfrm>
            <a:off x="7441803" y="8594988"/>
            <a:ext cx="3737610" cy="434024"/>
          </a:xfrm>
          <a:prstGeom prst="rect">
            <a:avLst/>
          </a:prstGeom>
        </p:spPr>
        <p:txBody>
          <a:bodyPr lIns="0" tIns="0" rIns="0" bIns="0" rtlCol="0" anchor="t">
            <a:spAutoFit/>
          </a:bodyPr>
          <a:lstStyle/>
          <a:p>
            <a:pPr marL="0" lvl="0" indent="0" algn="ctr">
              <a:lnSpc>
                <a:spcPts val="3639"/>
              </a:lnSpc>
              <a:spcBef>
                <a:spcPct val="0"/>
              </a:spcBef>
            </a:pPr>
            <a:r>
              <a:rPr lang="en-US" sz="2599" u="none" strike="noStrike" spc="129" dirty="0">
                <a:solidFill>
                  <a:srgbClr val="FFFFFF"/>
                </a:solidFill>
                <a:latin typeface="Roboto Bold"/>
                <a:ea typeface="Roboto Bold"/>
                <a:cs typeface="Roboto Bold"/>
                <a:sym typeface="Roboto Bold"/>
              </a:rPr>
              <a:t>Company Management</a:t>
            </a:r>
          </a:p>
        </p:txBody>
      </p:sp>
      <p:sp>
        <p:nvSpPr>
          <p:cNvPr id="9" name="Freeform 9"/>
          <p:cNvSpPr/>
          <p:nvPr/>
        </p:nvSpPr>
        <p:spPr>
          <a:xfrm>
            <a:off x="12494659" y="7260568"/>
            <a:ext cx="1005273" cy="931134"/>
          </a:xfrm>
          <a:custGeom>
            <a:avLst/>
            <a:gdLst/>
            <a:ahLst/>
            <a:cxnLst/>
            <a:rect l="l" t="t" r="r" b="b"/>
            <a:pathLst>
              <a:path w="1340364" h="1241512">
                <a:moveTo>
                  <a:pt x="0" y="0"/>
                </a:moveTo>
                <a:lnTo>
                  <a:pt x="1340364" y="0"/>
                </a:lnTo>
                <a:lnTo>
                  <a:pt x="1340364" y="1241512"/>
                </a:lnTo>
                <a:lnTo>
                  <a:pt x="0" y="124151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dirty="0"/>
          </a:p>
        </p:txBody>
      </p:sp>
      <p:sp>
        <p:nvSpPr>
          <p:cNvPr id="10" name="TextBox 10"/>
          <p:cNvSpPr txBox="1"/>
          <p:nvPr/>
        </p:nvSpPr>
        <p:spPr>
          <a:xfrm>
            <a:off x="11856121" y="8518036"/>
            <a:ext cx="2282349" cy="434024"/>
          </a:xfrm>
          <a:prstGeom prst="rect">
            <a:avLst/>
          </a:prstGeom>
        </p:spPr>
        <p:txBody>
          <a:bodyPr lIns="0" tIns="0" rIns="0" bIns="0" rtlCol="0" anchor="t">
            <a:spAutoFit/>
          </a:bodyPr>
          <a:lstStyle/>
          <a:p>
            <a:pPr marL="0" lvl="0" indent="0" algn="ctr">
              <a:lnSpc>
                <a:spcPts val="3639"/>
              </a:lnSpc>
              <a:spcBef>
                <a:spcPct val="0"/>
              </a:spcBef>
            </a:pPr>
            <a:r>
              <a:rPr lang="en-US" sz="2599" u="none" strike="noStrike" spc="129" dirty="0">
                <a:solidFill>
                  <a:srgbClr val="FFFFFF"/>
                </a:solidFill>
                <a:latin typeface="Roboto Bold"/>
                <a:ea typeface="Roboto Bold"/>
                <a:cs typeface="Roboto Bold"/>
                <a:sym typeface="Roboto Bold"/>
              </a:rPr>
              <a:t>AI Developers</a:t>
            </a:r>
          </a:p>
        </p:txBody>
      </p:sp>
      <p:sp>
        <p:nvSpPr>
          <p:cNvPr id="11" name="Freeform 11"/>
          <p:cNvSpPr/>
          <p:nvPr/>
        </p:nvSpPr>
        <p:spPr>
          <a:xfrm>
            <a:off x="15393629" y="6954327"/>
            <a:ext cx="1005273" cy="1076597"/>
          </a:xfrm>
          <a:custGeom>
            <a:avLst/>
            <a:gdLst/>
            <a:ahLst/>
            <a:cxnLst/>
            <a:rect l="l" t="t" r="r" b="b"/>
            <a:pathLst>
              <a:path w="1340364" h="1435463">
                <a:moveTo>
                  <a:pt x="0" y="0"/>
                </a:moveTo>
                <a:lnTo>
                  <a:pt x="1340364" y="0"/>
                </a:lnTo>
                <a:lnTo>
                  <a:pt x="1340364" y="1435463"/>
                </a:lnTo>
                <a:lnTo>
                  <a:pt x="0" y="143546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txBody>
          <a:bodyPr/>
          <a:lstStyle/>
          <a:p>
            <a:endParaRPr lang="en-US"/>
          </a:p>
        </p:txBody>
      </p:sp>
      <p:sp>
        <p:nvSpPr>
          <p:cNvPr id="12" name="TextBox 12"/>
          <p:cNvSpPr txBox="1"/>
          <p:nvPr/>
        </p:nvSpPr>
        <p:spPr>
          <a:xfrm>
            <a:off x="14815178" y="8367077"/>
            <a:ext cx="2162175" cy="891224"/>
          </a:xfrm>
          <a:prstGeom prst="rect">
            <a:avLst/>
          </a:prstGeom>
        </p:spPr>
        <p:txBody>
          <a:bodyPr lIns="0" tIns="0" rIns="0" bIns="0" rtlCol="0" anchor="t">
            <a:spAutoFit/>
          </a:bodyPr>
          <a:lstStyle/>
          <a:p>
            <a:pPr marL="0" lvl="0" indent="0" algn="ctr">
              <a:lnSpc>
                <a:spcPts val="3639"/>
              </a:lnSpc>
              <a:spcBef>
                <a:spcPct val="0"/>
              </a:spcBef>
            </a:pPr>
            <a:r>
              <a:rPr lang="en-US" sz="2599" u="none" strike="noStrike" spc="129" dirty="0">
                <a:solidFill>
                  <a:srgbClr val="FFFFFF"/>
                </a:solidFill>
                <a:latin typeface="Roboto Bold"/>
                <a:ea typeface="Roboto Bold"/>
                <a:cs typeface="Roboto Bold"/>
                <a:sym typeface="Roboto Bold"/>
              </a:rPr>
              <a:t>Data Privacy </a:t>
            </a:r>
          </a:p>
          <a:p>
            <a:pPr marL="0" lvl="0" indent="0" algn="ctr">
              <a:lnSpc>
                <a:spcPts val="3639"/>
              </a:lnSpc>
              <a:spcBef>
                <a:spcPct val="0"/>
              </a:spcBef>
            </a:pPr>
            <a:r>
              <a:rPr lang="en-US" sz="2599" u="none" strike="noStrike" spc="129" dirty="0">
                <a:solidFill>
                  <a:srgbClr val="FFFFFF"/>
                </a:solidFill>
                <a:latin typeface="Roboto Bold"/>
                <a:ea typeface="Roboto Bold"/>
                <a:cs typeface="Roboto Bold"/>
                <a:sym typeface="Roboto Bold"/>
              </a:rPr>
              <a:t>Advocates</a:t>
            </a:r>
          </a:p>
        </p:txBody>
      </p:sp>
      <p:sp>
        <p:nvSpPr>
          <p:cNvPr id="13" name="Freeform 13"/>
          <p:cNvSpPr/>
          <p:nvPr/>
        </p:nvSpPr>
        <p:spPr>
          <a:xfrm>
            <a:off x="0" y="-308610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12"/>
            <a:stretch>
              <a:fillRect t="-12741" b="-35314"/>
            </a:stretch>
          </a:blipFill>
        </p:spPr>
        <p:txBody>
          <a:bodyPr/>
          <a:lstStyle/>
          <a:p>
            <a:endParaRPr lang="en-US"/>
          </a:p>
        </p:txBody>
      </p:sp>
      <p:grpSp>
        <p:nvGrpSpPr>
          <p:cNvPr id="14" name="Group 14"/>
          <p:cNvGrpSpPr/>
          <p:nvPr/>
        </p:nvGrpSpPr>
        <p:grpSpPr>
          <a:xfrm>
            <a:off x="5539416" y="4019553"/>
            <a:ext cx="7209169" cy="2247894"/>
            <a:chOff x="0" y="0"/>
            <a:chExt cx="1898711" cy="592038"/>
          </a:xfrm>
        </p:grpSpPr>
        <p:sp>
          <p:nvSpPr>
            <p:cNvPr id="15" name="Freeform 15"/>
            <p:cNvSpPr/>
            <p:nvPr/>
          </p:nvSpPr>
          <p:spPr>
            <a:xfrm>
              <a:off x="0" y="0"/>
              <a:ext cx="1898711" cy="592038"/>
            </a:xfrm>
            <a:custGeom>
              <a:avLst/>
              <a:gdLst/>
              <a:ahLst/>
              <a:cxnLst/>
              <a:rect l="l" t="t" r="r" b="b"/>
              <a:pathLst>
                <a:path w="1898711" h="592038">
                  <a:moveTo>
                    <a:pt x="0" y="0"/>
                  </a:moveTo>
                  <a:lnTo>
                    <a:pt x="1898711" y="0"/>
                  </a:lnTo>
                  <a:lnTo>
                    <a:pt x="1898711" y="592038"/>
                  </a:lnTo>
                  <a:lnTo>
                    <a:pt x="0" y="592038"/>
                  </a:lnTo>
                  <a:close/>
                </a:path>
              </a:pathLst>
            </a:custGeom>
            <a:solidFill>
              <a:srgbClr val="DD3D4E"/>
            </a:solidFill>
          </p:spPr>
          <p:txBody>
            <a:bodyPr/>
            <a:lstStyle/>
            <a:p>
              <a:endParaRPr lang="en-US"/>
            </a:p>
          </p:txBody>
        </p:sp>
        <p:sp>
          <p:nvSpPr>
            <p:cNvPr id="16" name="TextBox 16"/>
            <p:cNvSpPr txBox="1"/>
            <p:nvPr/>
          </p:nvSpPr>
          <p:spPr>
            <a:xfrm>
              <a:off x="0" y="-47625"/>
              <a:ext cx="1898711" cy="639663"/>
            </a:xfrm>
            <a:prstGeom prst="rect">
              <a:avLst/>
            </a:prstGeom>
          </p:spPr>
          <p:txBody>
            <a:bodyPr lIns="50800" tIns="50800" rIns="50800" bIns="50800" rtlCol="0" anchor="ctr"/>
            <a:lstStyle/>
            <a:p>
              <a:pPr algn="ctr">
                <a:lnSpc>
                  <a:spcPts val="2799"/>
                </a:lnSpc>
              </a:pPr>
              <a:endParaRPr/>
            </a:p>
          </p:txBody>
        </p:sp>
      </p:grpSp>
      <p:sp>
        <p:nvSpPr>
          <p:cNvPr id="17" name="TextBox 17"/>
          <p:cNvSpPr txBox="1"/>
          <p:nvPr/>
        </p:nvSpPr>
        <p:spPr>
          <a:xfrm>
            <a:off x="6019801" y="4754941"/>
            <a:ext cx="6248400" cy="948567"/>
          </a:xfrm>
          <a:prstGeom prst="rect">
            <a:avLst/>
          </a:prstGeom>
        </p:spPr>
        <p:txBody>
          <a:bodyPr wrap="square" lIns="0" tIns="0" rIns="0" bIns="0" rtlCol="0" anchor="t">
            <a:spAutoFit/>
          </a:bodyPr>
          <a:lstStyle/>
          <a:p>
            <a:pPr algn="ctr">
              <a:lnSpc>
                <a:spcPts val="7007"/>
              </a:lnSpc>
            </a:pPr>
            <a:r>
              <a:rPr lang="en-US" sz="7376" spc="-368" dirty="0">
                <a:solidFill>
                  <a:srgbClr val="FFFFFF"/>
                </a:solidFill>
                <a:latin typeface="League Spartan"/>
                <a:ea typeface="League Spartan"/>
                <a:cs typeface="League Spartan"/>
                <a:sym typeface="League Spartan"/>
              </a:rPr>
              <a:t>Stakeholders</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 fill="hold"/>
                                        <p:tgtEl>
                                          <p:spTgt spid="14"/>
                                        </p:tgtEl>
                                        <p:attrNameLst>
                                          <p:attrName>ppt_x</p:attrName>
                                        </p:attrNameLst>
                                      </p:cBhvr>
                                      <p:tavLst>
                                        <p:tav tm="0">
                                          <p:val>
                                            <p:strVal val="#ppt_x"/>
                                          </p:val>
                                        </p:tav>
                                        <p:tav tm="100000">
                                          <p:val>
                                            <p:strVal val="#ppt_x"/>
                                          </p:val>
                                        </p:tav>
                                      </p:tavLst>
                                    </p:anim>
                                    <p:anim calcmode="lin" valueType="num">
                                      <p:cBhvr additive="base">
                                        <p:cTn id="8" dur="1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2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2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2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xEl>
                                              <p:pRg st="0" end="0"/>
                                            </p:txEl>
                                          </p:spTgt>
                                        </p:tgtEl>
                                        <p:attrNameLst>
                                          <p:attrName>style.visibility</p:attrName>
                                        </p:attrNameLst>
                                      </p:cBhvr>
                                      <p:to>
                                        <p:strVal val="visible"/>
                                      </p:to>
                                    </p:set>
                                    <p:animEffect transition="in" filter="fade">
                                      <p:cBhvr>
                                        <p:cTn id="52" dur="500"/>
                                        <p:tgtEl>
                                          <p:spTgt spid="12">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xEl>
                                              <p:pRg st="1" end="1"/>
                                            </p:txEl>
                                          </p:spTgt>
                                        </p:tgtEl>
                                        <p:attrNameLst>
                                          <p:attrName>style.visibility</p:attrName>
                                        </p:attrNameLst>
                                      </p:cBhvr>
                                      <p:to>
                                        <p:strVal val="visible"/>
                                      </p:to>
                                    </p:set>
                                    <p:animEffect transition="in" filter="fade">
                                      <p:cBhvr>
                                        <p:cTn id="55"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223"/>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A38BF2B1-22EB-581C-C467-43D5895D6DDF}"/>
              </a:ext>
            </a:extLst>
          </p:cNvPr>
          <p:cNvGrpSpPr/>
          <p:nvPr/>
        </p:nvGrpSpPr>
        <p:grpSpPr>
          <a:xfrm>
            <a:off x="6465851" y="8094508"/>
            <a:ext cx="10787099" cy="1163792"/>
            <a:chOff x="6465851" y="8094508"/>
            <a:chExt cx="10787099" cy="1163792"/>
          </a:xfrm>
        </p:grpSpPr>
        <p:grpSp>
          <p:nvGrpSpPr>
            <p:cNvPr id="11" name="Group 11"/>
            <p:cNvGrpSpPr/>
            <p:nvPr/>
          </p:nvGrpSpPr>
          <p:grpSpPr>
            <a:xfrm>
              <a:off x="6465851" y="8094508"/>
              <a:ext cx="10787099" cy="1163792"/>
              <a:chOff x="0" y="0"/>
              <a:chExt cx="3463597" cy="373679"/>
            </a:xfrm>
          </p:grpSpPr>
          <p:sp>
            <p:nvSpPr>
              <p:cNvPr id="12" name="Freeform 12"/>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13" name="TextBox 13"/>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3" name="TextBox 23"/>
            <p:cNvSpPr txBox="1"/>
            <p:nvPr/>
          </p:nvSpPr>
          <p:spPr>
            <a:xfrm>
              <a:off x="7251682" y="8404941"/>
              <a:ext cx="4852353" cy="495301"/>
            </a:xfrm>
            <a:prstGeom prst="rect">
              <a:avLst/>
            </a:prstGeom>
          </p:spPr>
          <p:txBody>
            <a:bodyPr lIns="0" tIns="0" rIns="0" bIns="0" rtlCol="0" anchor="t">
              <a:spAutoFit/>
            </a:bodyPr>
            <a:lstStyle/>
            <a:p>
              <a:pPr marL="0" lvl="0" indent="0" algn="l">
                <a:lnSpc>
                  <a:spcPts val="4199"/>
                </a:lnSpc>
                <a:spcBef>
                  <a:spcPct val="0"/>
                </a:spcBef>
              </a:pPr>
              <a:r>
                <a:rPr lang="en-US" sz="2999" spc="149" dirty="0">
                  <a:solidFill>
                    <a:srgbClr val="000000"/>
                  </a:solidFill>
                  <a:latin typeface="Inter Ultra-Bold"/>
                  <a:ea typeface="Inter Ultra-Bold"/>
                  <a:cs typeface="Inter Ultra-Bold"/>
                  <a:sym typeface="Inter Ultra-Bold"/>
                </a:rPr>
                <a:t>Customer Expectations</a:t>
              </a:r>
            </a:p>
          </p:txBody>
        </p:sp>
      </p:grpSp>
      <p:grpSp>
        <p:nvGrpSpPr>
          <p:cNvPr id="27" name="Group 26">
            <a:extLst>
              <a:ext uri="{FF2B5EF4-FFF2-40B4-BE49-F238E27FC236}">
                <a16:creationId xmlns:a16="http://schemas.microsoft.com/office/drawing/2014/main" xmlns="" id="{8E54E8B9-64F1-4554-9399-E27D7B7F076A}"/>
              </a:ext>
            </a:extLst>
          </p:cNvPr>
          <p:cNvGrpSpPr/>
          <p:nvPr/>
        </p:nvGrpSpPr>
        <p:grpSpPr>
          <a:xfrm>
            <a:off x="6472201" y="6711640"/>
            <a:ext cx="10787099" cy="1163792"/>
            <a:chOff x="6472201" y="6711640"/>
            <a:chExt cx="10787099" cy="1163792"/>
          </a:xfrm>
        </p:grpSpPr>
        <p:grpSp>
          <p:nvGrpSpPr>
            <p:cNvPr id="8" name="Group 8"/>
            <p:cNvGrpSpPr/>
            <p:nvPr/>
          </p:nvGrpSpPr>
          <p:grpSpPr>
            <a:xfrm>
              <a:off x="6472201" y="6711640"/>
              <a:ext cx="10787099" cy="1163792"/>
              <a:chOff x="0" y="0"/>
              <a:chExt cx="3463597" cy="373679"/>
            </a:xfrm>
          </p:grpSpPr>
          <p:sp>
            <p:nvSpPr>
              <p:cNvPr id="9" name="Freeform 9"/>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10" name="TextBox 10"/>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4" name="TextBox 21">
              <a:extLst>
                <a:ext uri="{FF2B5EF4-FFF2-40B4-BE49-F238E27FC236}">
                  <a16:creationId xmlns:a16="http://schemas.microsoft.com/office/drawing/2014/main" xmlns="" id="{B9F83075-1F8D-4B26-8774-76AC3C3DD851}"/>
                </a:ext>
              </a:extLst>
            </p:cNvPr>
            <p:cNvSpPr txBox="1"/>
            <p:nvPr/>
          </p:nvSpPr>
          <p:spPr>
            <a:xfrm>
              <a:off x="7251681" y="7021570"/>
              <a:ext cx="6655435" cy="495301"/>
            </a:xfrm>
            <a:prstGeom prst="rect">
              <a:avLst/>
            </a:prstGeom>
          </p:spPr>
          <p:txBody>
            <a:bodyPr lIns="0" tIns="0" rIns="0" bIns="0" rtlCol="0" anchor="t">
              <a:spAutoFit/>
            </a:bodyPr>
            <a:lstStyle/>
            <a:p>
              <a:pPr marL="0" lvl="0" indent="0" algn="l">
                <a:lnSpc>
                  <a:spcPts val="4199"/>
                </a:lnSpc>
                <a:spcBef>
                  <a:spcPct val="0"/>
                </a:spcBef>
              </a:pPr>
              <a:r>
                <a:rPr lang="en-US" sz="2999" spc="149" dirty="0">
                  <a:solidFill>
                    <a:srgbClr val="000000"/>
                  </a:solidFill>
                  <a:latin typeface="Inter Ultra-Bold"/>
                  <a:ea typeface="Inter Ultra-Bold"/>
                  <a:cs typeface="Inter Ultra-Bold"/>
                  <a:sym typeface="Inter Ultra-Bold"/>
                </a:rPr>
                <a:t>Corporate Responsibility</a:t>
              </a:r>
            </a:p>
          </p:txBody>
        </p:sp>
      </p:grpSp>
      <p:grpSp>
        <p:nvGrpSpPr>
          <p:cNvPr id="26" name="Group 25">
            <a:extLst>
              <a:ext uri="{FF2B5EF4-FFF2-40B4-BE49-F238E27FC236}">
                <a16:creationId xmlns:a16="http://schemas.microsoft.com/office/drawing/2014/main" xmlns="" id="{7365B2E0-18F3-59D4-7D15-57F1409393AD}"/>
              </a:ext>
            </a:extLst>
          </p:cNvPr>
          <p:cNvGrpSpPr/>
          <p:nvPr/>
        </p:nvGrpSpPr>
        <p:grpSpPr>
          <a:xfrm>
            <a:off x="6472201" y="5329085"/>
            <a:ext cx="10787099" cy="1163792"/>
            <a:chOff x="6472201" y="5329085"/>
            <a:chExt cx="10787099" cy="1163792"/>
          </a:xfrm>
        </p:grpSpPr>
        <p:grpSp>
          <p:nvGrpSpPr>
            <p:cNvPr id="2" name="Group 2"/>
            <p:cNvGrpSpPr/>
            <p:nvPr/>
          </p:nvGrpSpPr>
          <p:grpSpPr>
            <a:xfrm>
              <a:off x="6472201" y="5329085"/>
              <a:ext cx="10787099" cy="1163792"/>
              <a:chOff x="0" y="0"/>
              <a:chExt cx="3463597" cy="373679"/>
            </a:xfrm>
          </p:grpSpPr>
          <p:sp>
            <p:nvSpPr>
              <p:cNvPr id="3" name="Freeform 3"/>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4" name="TextBox 4"/>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1" name="TextBox 21"/>
            <p:cNvSpPr txBox="1"/>
            <p:nvPr/>
          </p:nvSpPr>
          <p:spPr>
            <a:xfrm>
              <a:off x="7251682" y="5639518"/>
              <a:ext cx="6655435" cy="495301"/>
            </a:xfrm>
            <a:prstGeom prst="rect">
              <a:avLst/>
            </a:prstGeom>
          </p:spPr>
          <p:txBody>
            <a:bodyPr lIns="0" tIns="0" rIns="0" bIns="0" rtlCol="0" anchor="t">
              <a:spAutoFit/>
            </a:bodyPr>
            <a:lstStyle/>
            <a:p>
              <a:pPr marL="0" lvl="0" indent="0" algn="l">
                <a:lnSpc>
                  <a:spcPts val="4199"/>
                </a:lnSpc>
                <a:spcBef>
                  <a:spcPct val="0"/>
                </a:spcBef>
              </a:pPr>
              <a:r>
                <a:rPr lang="en-US" sz="2999" spc="149" dirty="0">
                  <a:solidFill>
                    <a:srgbClr val="000000"/>
                  </a:solidFill>
                  <a:latin typeface="Inter Ultra-Bold"/>
                  <a:ea typeface="Inter Ultra-Bold"/>
                  <a:cs typeface="Inter Ultra-Bold"/>
                  <a:sym typeface="Inter Ultra-Bold"/>
                </a:rPr>
                <a:t>Advances in Ethical AI Research</a:t>
              </a:r>
            </a:p>
          </p:txBody>
        </p:sp>
      </p:grpSp>
      <p:grpSp>
        <p:nvGrpSpPr>
          <p:cNvPr id="25" name="Group 24">
            <a:extLst>
              <a:ext uri="{FF2B5EF4-FFF2-40B4-BE49-F238E27FC236}">
                <a16:creationId xmlns:a16="http://schemas.microsoft.com/office/drawing/2014/main" xmlns="" id="{EBB8C7E3-A31F-05D9-DA8C-7F85E8A10F59}"/>
              </a:ext>
            </a:extLst>
          </p:cNvPr>
          <p:cNvGrpSpPr/>
          <p:nvPr/>
        </p:nvGrpSpPr>
        <p:grpSpPr>
          <a:xfrm>
            <a:off x="6472201" y="3946529"/>
            <a:ext cx="10787099" cy="1163792"/>
            <a:chOff x="6472201" y="3946529"/>
            <a:chExt cx="10787099" cy="1163792"/>
          </a:xfrm>
        </p:grpSpPr>
        <p:grpSp>
          <p:nvGrpSpPr>
            <p:cNvPr id="5" name="Group 5"/>
            <p:cNvGrpSpPr/>
            <p:nvPr/>
          </p:nvGrpSpPr>
          <p:grpSpPr>
            <a:xfrm>
              <a:off x="6472201" y="3946529"/>
              <a:ext cx="10787099" cy="1163792"/>
              <a:chOff x="0" y="0"/>
              <a:chExt cx="3463597" cy="373679"/>
            </a:xfrm>
          </p:grpSpPr>
          <p:sp>
            <p:nvSpPr>
              <p:cNvPr id="6" name="Freeform 6"/>
              <p:cNvSpPr/>
              <p:nvPr/>
            </p:nvSpPr>
            <p:spPr>
              <a:xfrm>
                <a:off x="0" y="0"/>
                <a:ext cx="3463597" cy="373679"/>
              </a:xfrm>
              <a:custGeom>
                <a:avLst/>
                <a:gdLst/>
                <a:ahLst/>
                <a:cxnLst/>
                <a:rect l="l" t="t" r="r" b="b"/>
                <a:pathLst>
                  <a:path w="3463597" h="373679">
                    <a:moveTo>
                      <a:pt x="19378" y="0"/>
                    </a:moveTo>
                    <a:lnTo>
                      <a:pt x="3444219" y="0"/>
                    </a:lnTo>
                    <a:cubicBezTo>
                      <a:pt x="3454921" y="0"/>
                      <a:pt x="3463597" y="8676"/>
                      <a:pt x="3463597" y="19378"/>
                    </a:cubicBezTo>
                    <a:lnTo>
                      <a:pt x="3463597" y="354301"/>
                    </a:lnTo>
                    <a:cubicBezTo>
                      <a:pt x="3463597" y="359440"/>
                      <a:pt x="3461555" y="364369"/>
                      <a:pt x="3457921" y="368003"/>
                    </a:cubicBezTo>
                    <a:cubicBezTo>
                      <a:pt x="3454287" y="371637"/>
                      <a:pt x="3449358" y="373679"/>
                      <a:pt x="3444219" y="373679"/>
                    </a:cubicBezTo>
                    <a:lnTo>
                      <a:pt x="19378" y="373679"/>
                    </a:lnTo>
                    <a:cubicBezTo>
                      <a:pt x="8676" y="373679"/>
                      <a:pt x="0" y="365003"/>
                      <a:pt x="0" y="354301"/>
                    </a:cubicBezTo>
                    <a:lnTo>
                      <a:pt x="0" y="19378"/>
                    </a:lnTo>
                    <a:cubicBezTo>
                      <a:pt x="0" y="8676"/>
                      <a:pt x="8676" y="0"/>
                      <a:pt x="19378" y="0"/>
                    </a:cubicBezTo>
                    <a:close/>
                  </a:path>
                </a:pathLst>
              </a:custGeom>
              <a:solidFill>
                <a:srgbClr val="FFFFFF"/>
              </a:solidFill>
            </p:spPr>
            <p:txBody>
              <a:bodyPr/>
              <a:lstStyle/>
              <a:p>
                <a:endParaRPr lang="en-US"/>
              </a:p>
            </p:txBody>
          </p:sp>
          <p:sp>
            <p:nvSpPr>
              <p:cNvPr id="7" name="TextBox 7"/>
              <p:cNvSpPr txBox="1"/>
              <p:nvPr/>
            </p:nvSpPr>
            <p:spPr>
              <a:xfrm>
                <a:off x="0" y="-47625"/>
                <a:ext cx="3463597" cy="421304"/>
              </a:xfrm>
              <a:prstGeom prst="rect">
                <a:avLst/>
              </a:prstGeom>
            </p:spPr>
            <p:txBody>
              <a:bodyPr lIns="50800" tIns="50800" rIns="50800" bIns="50800" rtlCol="0" anchor="ctr"/>
              <a:lstStyle/>
              <a:p>
                <a:pPr algn="ctr">
                  <a:lnSpc>
                    <a:spcPts val="2799"/>
                  </a:lnSpc>
                </a:pPr>
                <a:endParaRPr/>
              </a:p>
            </p:txBody>
          </p:sp>
        </p:grpSp>
        <p:sp>
          <p:nvSpPr>
            <p:cNvPr id="20" name="TextBox 20"/>
            <p:cNvSpPr txBox="1"/>
            <p:nvPr/>
          </p:nvSpPr>
          <p:spPr>
            <a:xfrm>
              <a:off x="7251682" y="4256962"/>
              <a:ext cx="4345305" cy="495301"/>
            </a:xfrm>
            <a:prstGeom prst="rect">
              <a:avLst/>
            </a:prstGeom>
          </p:spPr>
          <p:txBody>
            <a:bodyPr lIns="0" tIns="0" rIns="0" bIns="0" rtlCol="0" anchor="t">
              <a:spAutoFit/>
            </a:bodyPr>
            <a:lstStyle/>
            <a:p>
              <a:pPr algn="l">
                <a:lnSpc>
                  <a:spcPts val="4199"/>
                </a:lnSpc>
                <a:spcBef>
                  <a:spcPct val="0"/>
                </a:spcBef>
              </a:pPr>
              <a:r>
                <a:rPr lang="en-US" sz="2999" spc="149" dirty="0">
                  <a:solidFill>
                    <a:srgbClr val="000000"/>
                  </a:solidFill>
                  <a:latin typeface="Inter Ultra-Bold"/>
                  <a:ea typeface="Inter Ultra-Bold"/>
                  <a:cs typeface="Inter Ultra-Bold"/>
                  <a:sym typeface="Inter Ultra-Bold"/>
                </a:rPr>
                <a:t>Evolving Regulations</a:t>
              </a:r>
            </a:p>
          </p:txBody>
        </p:sp>
      </p:grpSp>
      <p:sp>
        <p:nvSpPr>
          <p:cNvPr id="18" name="Freeform 18"/>
          <p:cNvSpPr/>
          <p:nvPr/>
        </p:nvSpPr>
        <p:spPr>
          <a:xfrm>
            <a:off x="-7162032" y="-129269"/>
            <a:ext cx="13139620" cy="10416269"/>
          </a:xfrm>
          <a:custGeom>
            <a:avLst/>
            <a:gdLst/>
            <a:ahLst/>
            <a:cxnLst/>
            <a:rect l="l" t="t" r="r" b="b"/>
            <a:pathLst>
              <a:path w="13139620" h="10416269">
                <a:moveTo>
                  <a:pt x="0" y="0"/>
                </a:moveTo>
                <a:lnTo>
                  <a:pt x="13139620" y="0"/>
                </a:lnTo>
                <a:lnTo>
                  <a:pt x="13139620" y="10416269"/>
                </a:lnTo>
                <a:lnTo>
                  <a:pt x="0" y="10416269"/>
                </a:lnTo>
                <a:lnTo>
                  <a:pt x="0" y="0"/>
                </a:lnTo>
                <a:close/>
              </a:path>
            </a:pathLst>
          </a:custGeom>
          <a:blipFill>
            <a:blip r:embed="rId2"/>
            <a:stretch>
              <a:fillRect l="-16616" r="-16616"/>
            </a:stretch>
          </a:blipFill>
        </p:spPr>
        <p:txBody>
          <a:bodyPr/>
          <a:lstStyle/>
          <a:p>
            <a:endParaRPr lang="en-US"/>
          </a:p>
        </p:txBody>
      </p:sp>
      <p:sp>
        <p:nvSpPr>
          <p:cNvPr id="19" name="TextBox 19"/>
          <p:cNvSpPr txBox="1"/>
          <p:nvPr/>
        </p:nvSpPr>
        <p:spPr>
          <a:xfrm>
            <a:off x="6240832" y="1200150"/>
            <a:ext cx="11626008" cy="1839154"/>
          </a:xfrm>
          <a:prstGeom prst="rect">
            <a:avLst/>
          </a:prstGeom>
        </p:spPr>
        <p:txBody>
          <a:bodyPr lIns="0" tIns="0" rIns="0" bIns="0" rtlCol="0" anchor="t">
            <a:spAutoFit/>
          </a:bodyPr>
          <a:lstStyle/>
          <a:p>
            <a:pPr algn="l">
              <a:lnSpc>
                <a:spcPts val="7007"/>
              </a:lnSpc>
            </a:pPr>
            <a:r>
              <a:rPr lang="en-US" sz="7376" spc="-368">
                <a:solidFill>
                  <a:srgbClr val="FFFFFF"/>
                </a:solidFill>
                <a:latin typeface="League Spartan"/>
                <a:ea typeface="League Spartan"/>
                <a:cs typeface="League Spartan"/>
                <a:sym typeface="League Spartan"/>
              </a:rPr>
              <a:t>The Future of AI Ethics in Customer Service</a:t>
            </a:r>
          </a:p>
        </p:txBody>
      </p:sp>
    </p:spTree>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145" y="41970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Freeform 3"/>
          <p:cNvSpPr/>
          <p:nvPr/>
        </p:nvSpPr>
        <p:spPr>
          <a:xfrm>
            <a:off x="7086600" y="41970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Freeform 4"/>
          <p:cNvSpPr/>
          <p:nvPr/>
        </p:nvSpPr>
        <p:spPr>
          <a:xfrm>
            <a:off x="12715055" y="41970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grpSp>
        <p:nvGrpSpPr>
          <p:cNvPr id="5" name="Group 5"/>
          <p:cNvGrpSpPr/>
          <p:nvPr/>
        </p:nvGrpSpPr>
        <p:grpSpPr>
          <a:xfrm>
            <a:off x="0" y="0"/>
            <a:ext cx="18288000" cy="3086100"/>
            <a:chOff x="0" y="0"/>
            <a:chExt cx="4816593" cy="812800"/>
          </a:xfrm>
        </p:grpSpPr>
        <p:sp>
          <p:nvSpPr>
            <p:cNvPr id="6"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4816593" cy="860425"/>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1028700" y="1356609"/>
            <a:ext cx="16230600" cy="948567"/>
          </a:xfrm>
          <a:prstGeom prst="rect">
            <a:avLst/>
          </a:prstGeom>
        </p:spPr>
        <p:txBody>
          <a:bodyPr lIns="0" tIns="0" rIns="0" bIns="0" rtlCol="0" anchor="t">
            <a:spAutoFit/>
          </a:bodyPr>
          <a:lstStyle/>
          <a:p>
            <a:pPr algn="ctr">
              <a:lnSpc>
                <a:spcPts val="7007"/>
              </a:lnSpc>
            </a:pPr>
            <a:r>
              <a:rPr lang="en-US" sz="7376" spc="-368">
                <a:solidFill>
                  <a:srgbClr val="FFFFFF"/>
                </a:solidFill>
                <a:latin typeface="League Spartan"/>
                <a:ea typeface="League Spartan"/>
                <a:cs typeface="League Spartan"/>
                <a:sym typeface="League Spartan"/>
              </a:rPr>
              <a:t>SDG goals it meet</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 fill="hold"/>
                                        <p:tgtEl>
                                          <p:spTgt spid="2"/>
                                        </p:tgtEl>
                                        <p:attrNameLst>
                                          <p:attrName>ppt_x</p:attrName>
                                        </p:attrNameLst>
                                      </p:cBhvr>
                                      <p:tavLst>
                                        <p:tav tm="0">
                                          <p:val>
                                            <p:strVal val="#ppt_x"/>
                                          </p:val>
                                        </p:tav>
                                        <p:tav tm="100000">
                                          <p:val>
                                            <p:strVal val="#ppt_x"/>
                                          </p:val>
                                        </p:tav>
                                      </p:tavLst>
                                    </p:anim>
                                    <p:anim calcmode="lin" valueType="num">
                                      <p:cBhvr additive="base">
                                        <p:cTn id="8" dur="2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00" fill="hold"/>
                                        <p:tgtEl>
                                          <p:spTgt spid="3"/>
                                        </p:tgtEl>
                                        <p:attrNameLst>
                                          <p:attrName>ppt_x</p:attrName>
                                        </p:attrNameLst>
                                      </p:cBhvr>
                                      <p:tavLst>
                                        <p:tav tm="0">
                                          <p:val>
                                            <p:strVal val="#ppt_x"/>
                                          </p:val>
                                        </p:tav>
                                        <p:tav tm="100000">
                                          <p:val>
                                            <p:strVal val="#ppt_x"/>
                                          </p:val>
                                        </p:tav>
                                      </p:tavLst>
                                    </p:anim>
                                    <p:anim calcmode="lin" valueType="num">
                                      <p:cBhvr additive="base">
                                        <p:cTn id="14" dur="2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00" fill="hold"/>
                                        <p:tgtEl>
                                          <p:spTgt spid="4"/>
                                        </p:tgtEl>
                                        <p:attrNameLst>
                                          <p:attrName>ppt_x</p:attrName>
                                        </p:attrNameLst>
                                      </p:cBhvr>
                                      <p:tavLst>
                                        <p:tav tm="0">
                                          <p:val>
                                            <p:strVal val="#ppt_x"/>
                                          </p:val>
                                        </p:tav>
                                        <p:tav tm="100000">
                                          <p:val>
                                            <p:strVal val="#ppt_x"/>
                                          </p:val>
                                        </p:tav>
                                      </p:tavLst>
                                    </p:anim>
                                    <p:anim calcmode="lin" valueType="num">
                                      <p:cBhvr additive="base">
                                        <p:cTn id="20" dur="2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242F"/>
        </a:solidFill>
        <a:effectLst/>
      </p:bgPr>
    </p:bg>
    <p:spTree>
      <p:nvGrpSpPr>
        <p:cNvPr id="1" name=""/>
        <p:cNvGrpSpPr/>
        <p:nvPr/>
      </p:nvGrpSpPr>
      <p:grpSpPr>
        <a:xfrm>
          <a:off x="0" y="0"/>
          <a:ext cx="0" cy="0"/>
          <a:chOff x="0" y="0"/>
          <a:chExt cx="0" cy="0"/>
        </a:xfrm>
      </p:grpSpPr>
      <p:sp>
        <p:nvSpPr>
          <p:cNvPr id="2" name="TextBox 2"/>
          <p:cNvSpPr txBox="1"/>
          <p:nvPr/>
        </p:nvSpPr>
        <p:spPr>
          <a:xfrm>
            <a:off x="4934136" y="1219200"/>
            <a:ext cx="8916297" cy="1001108"/>
          </a:xfrm>
          <a:prstGeom prst="rect">
            <a:avLst/>
          </a:prstGeom>
        </p:spPr>
        <p:txBody>
          <a:bodyPr lIns="0" tIns="0" rIns="0" bIns="0" rtlCol="0" anchor="t">
            <a:spAutoFit/>
          </a:bodyPr>
          <a:lstStyle/>
          <a:p>
            <a:pPr algn="ctr">
              <a:lnSpc>
                <a:spcPts val="7439"/>
              </a:lnSpc>
            </a:pPr>
            <a:r>
              <a:rPr lang="en-US" sz="7830" spc="-391">
                <a:solidFill>
                  <a:srgbClr val="FFFFFF"/>
                </a:solidFill>
                <a:latin typeface="League Spartan"/>
                <a:ea typeface="League Spartan"/>
                <a:cs typeface="League Spartan"/>
                <a:sym typeface="League Spartan"/>
              </a:rPr>
              <a:t>Why this Domain ?</a:t>
            </a:r>
          </a:p>
        </p:txBody>
      </p:sp>
      <p:sp>
        <p:nvSpPr>
          <p:cNvPr id="3" name="Freeform 3"/>
          <p:cNvSpPr/>
          <p:nvPr/>
        </p:nvSpPr>
        <p:spPr>
          <a:xfrm>
            <a:off x="1938133" y="2522366"/>
            <a:ext cx="14411734" cy="5242268"/>
          </a:xfrm>
          <a:custGeom>
            <a:avLst/>
            <a:gdLst/>
            <a:ahLst/>
            <a:cxnLst/>
            <a:rect l="l" t="t" r="r" b="b"/>
            <a:pathLst>
              <a:path w="14411734" h="5242268">
                <a:moveTo>
                  <a:pt x="0" y="0"/>
                </a:moveTo>
                <a:lnTo>
                  <a:pt x="14411734" y="0"/>
                </a:lnTo>
                <a:lnTo>
                  <a:pt x="14411734" y="5242268"/>
                </a:lnTo>
                <a:lnTo>
                  <a:pt x="0" y="52422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4" name="TextBox 4"/>
          <p:cNvSpPr txBox="1"/>
          <p:nvPr/>
        </p:nvSpPr>
        <p:spPr>
          <a:xfrm>
            <a:off x="2341131" y="3751556"/>
            <a:ext cx="13605739" cy="2726738"/>
          </a:xfrm>
          <a:prstGeom prst="rect">
            <a:avLst/>
          </a:prstGeom>
        </p:spPr>
        <p:txBody>
          <a:bodyPr lIns="0" tIns="0" rIns="0" bIns="0" rtlCol="0" anchor="t">
            <a:spAutoFit/>
          </a:bodyPr>
          <a:lstStyle/>
          <a:p>
            <a:pPr algn="just">
              <a:lnSpc>
                <a:spcPts val="3621"/>
              </a:lnSpc>
              <a:spcBef>
                <a:spcPct val="0"/>
              </a:spcBef>
            </a:pPr>
            <a:r>
              <a:rPr lang="en-US" sz="2587" spc="129">
                <a:solidFill>
                  <a:srgbClr val="FFFFFF"/>
                </a:solidFill>
                <a:latin typeface="Rubik"/>
                <a:ea typeface="Rubik"/>
                <a:cs typeface="Rubik"/>
                <a:sym typeface="Rubik"/>
              </a:rPr>
              <a:t>Great customer service is key to business success. We chose to focus on this area because excellent service can turn a one-time customer into a loyal fan. In a world full of choices, standing out with top-notch service helps businesses stay ahead of the competition. By concentrating on customer service, we aim to understand how companies build stronger relationships with their clients and create positive experiences that keep customers coming back.</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718385"/>
            <a:chOff x="0" y="0"/>
            <a:chExt cx="5468131" cy="812800"/>
          </a:xfrm>
        </p:grpSpPr>
        <p:sp>
          <p:nvSpPr>
            <p:cNvPr id="3" name="Freeform 3"/>
            <p:cNvSpPr/>
            <p:nvPr/>
          </p:nvSpPr>
          <p:spPr>
            <a:xfrm>
              <a:off x="0" y="0"/>
              <a:ext cx="5468131" cy="812800"/>
            </a:xfrm>
            <a:custGeom>
              <a:avLst/>
              <a:gdLst/>
              <a:ahLst/>
              <a:cxnLst/>
              <a:rect l="l" t="t" r="r" b="b"/>
              <a:pathLst>
                <a:path w="5468131" h="812800">
                  <a:moveTo>
                    <a:pt x="0" y="0"/>
                  </a:moveTo>
                  <a:lnTo>
                    <a:pt x="5468131" y="0"/>
                  </a:lnTo>
                  <a:lnTo>
                    <a:pt x="5468131" y="812800"/>
                  </a:lnTo>
                  <a:lnTo>
                    <a:pt x="0" y="812800"/>
                  </a:lnTo>
                  <a:close/>
                </a:path>
              </a:pathLst>
            </a:custGeom>
            <a:solidFill>
              <a:srgbClr val="000000"/>
            </a:solidFill>
          </p:spPr>
          <p:txBody>
            <a:bodyPr/>
            <a:lstStyle/>
            <a:p>
              <a:endParaRPr lang="en-US"/>
            </a:p>
          </p:txBody>
        </p:sp>
        <p:sp>
          <p:nvSpPr>
            <p:cNvPr id="4" name="TextBox 4"/>
            <p:cNvSpPr txBox="1"/>
            <p:nvPr/>
          </p:nvSpPr>
          <p:spPr>
            <a:xfrm>
              <a:off x="0" y="-47625"/>
              <a:ext cx="5468131" cy="860425"/>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1995653" y="1196345"/>
            <a:ext cx="14296694" cy="834165"/>
          </a:xfrm>
          <a:prstGeom prst="rect">
            <a:avLst/>
          </a:prstGeom>
        </p:spPr>
        <p:txBody>
          <a:bodyPr lIns="0" tIns="0" rIns="0" bIns="0" rtlCol="0" anchor="t">
            <a:spAutoFit/>
          </a:bodyPr>
          <a:lstStyle/>
          <a:p>
            <a:pPr algn="ctr">
              <a:lnSpc>
                <a:spcPts val="6172"/>
              </a:lnSpc>
            </a:pPr>
            <a:r>
              <a:rPr lang="en-US" sz="6497" spc="-324">
                <a:solidFill>
                  <a:srgbClr val="FFFFFF"/>
                </a:solidFill>
                <a:latin typeface="League Spartan"/>
                <a:ea typeface="League Spartan"/>
                <a:cs typeface="League Spartan"/>
                <a:sym typeface="League Spartan"/>
              </a:rPr>
              <a:t>References</a:t>
            </a:r>
          </a:p>
        </p:txBody>
      </p:sp>
      <p:sp>
        <p:nvSpPr>
          <p:cNvPr id="6" name="TextBox 6"/>
          <p:cNvSpPr txBox="1"/>
          <p:nvPr/>
        </p:nvSpPr>
        <p:spPr>
          <a:xfrm>
            <a:off x="1028700" y="3578928"/>
            <a:ext cx="12469654" cy="495301"/>
          </a:xfrm>
          <a:prstGeom prst="rect">
            <a:avLst/>
          </a:prstGeom>
        </p:spPr>
        <p:txBody>
          <a:bodyPr lIns="0" tIns="0" rIns="0" bIns="0" rtlCol="0" anchor="t">
            <a:spAutoFit/>
          </a:bodyPr>
          <a:lstStyle/>
          <a:p>
            <a:pPr algn="l">
              <a:lnSpc>
                <a:spcPts val="4199"/>
              </a:lnSpc>
              <a:spcBef>
                <a:spcPct val="0"/>
              </a:spcBef>
            </a:pPr>
            <a:r>
              <a:rPr lang="en-US" sz="2999" spc="149">
                <a:solidFill>
                  <a:srgbClr val="000000"/>
                </a:solidFill>
                <a:latin typeface="Inter Ultra-Bold"/>
                <a:ea typeface="Inter Ultra-Bold"/>
                <a:cs typeface="Inter Ultra-Bold"/>
                <a:sym typeface="Inter Ultra-Bold"/>
              </a:rPr>
              <a:t>For Problem Statement(Customer Service and it’s problems)</a:t>
            </a:r>
          </a:p>
        </p:txBody>
      </p:sp>
      <p:sp>
        <p:nvSpPr>
          <p:cNvPr id="7" name="TextBox 7"/>
          <p:cNvSpPr txBox="1"/>
          <p:nvPr/>
        </p:nvSpPr>
        <p:spPr>
          <a:xfrm>
            <a:off x="1028700" y="4570447"/>
            <a:ext cx="16466125" cy="915034"/>
          </a:xfrm>
          <a:prstGeom prst="rect">
            <a:avLst/>
          </a:prstGeom>
        </p:spPr>
        <p:txBody>
          <a:bodyPr lIns="0" tIns="0" rIns="0" bIns="0" rtlCol="0" anchor="t">
            <a:spAutoFit/>
          </a:bodyPr>
          <a:lstStyle/>
          <a:p>
            <a:pPr algn="just">
              <a:lnSpc>
                <a:spcPts val="3640"/>
              </a:lnSpc>
              <a:spcBef>
                <a:spcPct val="0"/>
              </a:spcBef>
            </a:pPr>
            <a:r>
              <a:rPr lang="en-US" sz="2600" spc="130">
                <a:solidFill>
                  <a:srgbClr val="000000"/>
                </a:solidFill>
                <a:latin typeface="Arimo"/>
                <a:ea typeface="Arimo"/>
                <a:cs typeface="Arimo"/>
                <a:sym typeface="Arimo"/>
              </a:rPr>
              <a:t>Grant, M. (no date) What is Customer Service, and what makes it excellent?, Investopedia. Available at: https://www.investopedia.com/terms/c/customer-service.asp (Accessed: 22 August 2024).</a:t>
            </a:r>
          </a:p>
        </p:txBody>
      </p:sp>
      <p:sp>
        <p:nvSpPr>
          <p:cNvPr id="8" name="TextBox 8"/>
          <p:cNvSpPr txBox="1"/>
          <p:nvPr/>
        </p:nvSpPr>
        <p:spPr>
          <a:xfrm>
            <a:off x="1028700" y="6108280"/>
            <a:ext cx="16466125" cy="1372234"/>
          </a:xfrm>
          <a:prstGeom prst="rect">
            <a:avLst/>
          </a:prstGeom>
        </p:spPr>
        <p:txBody>
          <a:bodyPr lIns="0" tIns="0" rIns="0" bIns="0" rtlCol="0" anchor="t">
            <a:spAutoFit/>
          </a:bodyPr>
          <a:lstStyle/>
          <a:p>
            <a:pPr algn="just">
              <a:lnSpc>
                <a:spcPts val="3640"/>
              </a:lnSpc>
              <a:spcBef>
                <a:spcPct val="0"/>
              </a:spcBef>
            </a:pPr>
            <a:r>
              <a:rPr lang="en-US" sz="2600" spc="130">
                <a:solidFill>
                  <a:srgbClr val="000000"/>
                </a:solidFill>
                <a:latin typeface="Arimo"/>
                <a:ea typeface="Arimo"/>
                <a:cs typeface="Arimo"/>
                <a:sym typeface="Arimo"/>
              </a:rPr>
              <a:t>Written by ProProfs Editorial Team et al. (2024) 10 common customer service problems and how to resolve them, ProProfs Help Desk Blog. Available at: https://www.proprofsdesk.com/blog/customer-service-problems/ (Accessed: 22 August 2024).</a:t>
            </a:r>
          </a:p>
        </p:txBody>
      </p:sp>
      <p:sp>
        <p:nvSpPr>
          <p:cNvPr id="9" name="TextBox 9"/>
          <p:cNvSpPr txBox="1"/>
          <p:nvPr/>
        </p:nvSpPr>
        <p:spPr>
          <a:xfrm>
            <a:off x="1028700" y="8103312"/>
            <a:ext cx="16466125" cy="1372234"/>
          </a:xfrm>
          <a:prstGeom prst="rect">
            <a:avLst/>
          </a:prstGeom>
        </p:spPr>
        <p:txBody>
          <a:bodyPr lIns="0" tIns="0" rIns="0" bIns="0" rtlCol="0" anchor="t">
            <a:spAutoFit/>
          </a:bodyPr>
          <a:lstStyle/>
          <a:p>
            <a:pPr algn="just">
              <a:lnSpc>
                <a:spcPts val="3640"/>
              </a:lnSpc>
              <a:spcBef>
                <a:spcPct val="0"/>
              </a:spcBef>
            </a:pPr>
            <a:r>
              <a:rPr lang="en-US" sz="2600" spc="130">
                <a:solidFill>
                  <a:srgbClr val="000000"/>
                </a:solidFill>
                <a:latin typeface="Arimo"/>
                <a:ea typeface="Arimo"/>
                <a:cs typeface="Arimo"/>
                <a:sym typeface="Arimo"/>
              </a:rPr>
              <a:t>Zubarieva, O. (2024) 10 most common customer service challenges and tips on how to handle them, Email and Internet Marketing Blog. Available at: https://sendpulse.com/blog/customer-service-challenges (Accessed: 22 August 2024).</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718385"/>
            <a:chOff x="0" y="0"/>
            <a:chExt cx="5468131" cy="812800"/>
          </a:xfrm>
        </p:grpSpPr>
        <p:sp>
          <p:nvSpPr>
            <p:cNvPr id="3" name="Freeform 3"/>
            <p:cNvSpPr/>
            <p:nvPr/>
          </p:nvSpPr>
          <p:spPr>
            <a:xfrm>
              <a:off x="0" y="0"/>
              <a:ext cx="5468131" cy="812800"/>
            </a:xfrm>
            <a:custGeom>
              <a:avLst/>
              <a:gdLst/>
              <a:ahLst/>
              <a:cxnLst/>
              <a:rect l="l" t="t" r="r" b="b"/>
              <a:pathLst>
                <a:path w="5468131" h="812800">
                  <a:moveTo>
                    <a:pt x="0" y="0"/>
                  </a:moveTo>
                  <a:lnTo>
                    <a:pt x="5468131" y="0"/>
                  </a:lnTo>
                  <a:lnTo>
                    <a:pt x="5468131" y="812800"/>
                  </a:lnTo>
                  <a:lnTo>
                    <a:pt x="0" y="812800"/>
                  </a:lnTo>
                  <a:close/>
                </a:path>
              </a:pathLst>
            </a:custGeom>
            <a:solidFill>
              <a:srgbClr val="000000"/>
            </a:solidFill>
          </p:spPr>
          <p:txBody>
            <a:bodyPr/>
            <a:lstStyle/>
            <a:p>
              <a:endParaRPr lang="en-US"/>
            </a:p>
          </p:txBody>
        </p:sp>
        <p:sp>
          <p:nvSpPr>
            <p:cNvPr id="4" name="TextBox 4"/>
            <p:cNvSpPr txBox="1"/>
            <p:nvPr/>
          </p:nvSpPr>
          <p:spPr>
            <a:xfrm>
              <a:off x="0" y="-47625"/>
              <a:ext cx="5468131" cy="860425"/>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1995653" y="1196345"/>
            <a:ext cx="14296694" cy="834165"/>
          </a:xfrm>
          <a:prstGeom prst="rect">
            <a:avLst/>
          </a:prstGeom>
        </p:spPr>
        <p:txBody>
          <a:bodyPr lIns="0" tIns="0" rIns="0" bIns="0" rtlCol="0" anchor="t">
            <a:spAutoFit/>
          </a:bodyPr>
          <a:lstStyle/>
          <a:p>
            <a:pPr algn="ctr">
              <a:lnSpc>
                <a:spcPts val="6172"/>
              </a:lnSpc>
            </a:pPr>
            <a:r>
              <a:rPr lang="en-US" sz="6497" spc="-324">
                <a:solidFill>
                  <a:srgbClr val="FFFFFF"/>
                </a:solidFill>
                <a:latin typeface="League Spartan"/>
                <a:ea typeface="League Spartan"/>
                <a:cs typeface="League Spartan"/>
                <a:sym typeface="League Spartan"/>
              </a:rPr>
              <a:t>References</a:t>
            </a:r>
          </a:p>
        </p:txBody>
      </p:sp>
      <p:sp>
        <p:nvSpPr>
          <p:cNvPr id="6" name="TextBox 6"/>
          <p:cNvSpPr txBox="1"/>
          <p:nvPr/>
        </p:nvSpPr>
        <p:spPr>
          <a:xfrm>
            <a:off x="1028700" y="3578928"/>
            <a:ext cx="6444774" cy="495301"/>
          </a:xfrm>
          <a:prstGeom prst="rect">
            <a:avLst/>
          </a:prstGeom>
        </p:spPr>
        <p:txBody>
          <a:bodyPr lIns="0" tIns="0" rIns="0" bIns="0" rtlCol="0" anchor="t">
            <a:spAutoFit/>
          </a:bodyPr>
          <a:lstStyle/>
          <a:p>
            <a:pPr algn="l">
              <a:lnSpc>
                <a:spcPts val="4199"/>
              </a:lnSpc>
              <a:spcBef>
                <a:spcPct val="0"/>
              </a:spcBef>
            </a:pPr>
            <a:r>
              <a:rPr lang="en-US" sz="2999" spc="149">
                <a:solidFill>
                  <a:srgbClr val="000000"/>
                </a:solidFill>
                <a:latin typeface="Inter Ultra-Bold"/>
                <a:ea typeface="Inter Ultra-Bold"/>
                <a:cs typeface="Inter Ultra-Bold"/>
                <a:sym typeface="Inter Ultra-Bold"/>
              </a:rPr>
              <a:t>For Ethical Consideration of AI:</a:t>
            </a:r>
          </a:p>
        </p:txBody>
      </p:sp>
      <p:grpSp>
        <p:nvGrpSpPr>
          <p:cNvPr id="7" name="Group 7"/>
          <p:cNvGrpSpPr/>
          <p:nvPr/>
        </p:nvGrpSpPr>
        <p:grpSpPr>
          <a:xfrm>
            <a:off x="1028700" y="4524441"/>
            <a:ext cx="16466125" cy="4541454"/>
            <a:chOff x="0" y="0"/>
            <a:chExt cx="21954833" cy="6055272"/>
          </a:xfrm>
        </p:grpSpPr>
        <p:sp>
          <p:nvSpPr>
            <p:cNvPr id="8" name="TextBox 8"/>
            <p:cNvSpPr txBox="1"/>
            <p:nvPr/>
          </p:nvSpPr>
          <p:spPr>
            <a:xfrm>
              <a:off x="0" y="4857451"/>
              <a:ext cx="21954833" cy="1197821"/>
            </a:xfrm>
            <a:prstGeom prst="rect">
              <a:avLst/>
            </a:prstGeom>
          </p:spPr>
          <p:txBody>
            <a:bodyPr lIns="0" tIns="0" rIns="0" bIns="0" rtlCol="0" anchor="t">
              <a:spAutoFit/>
            </a:bodyPr>
            <a:lstStyle/>
            <a:p>
              <a:pPr marL="0" lvl="0" indent="0" algn="just">
                <a:lnSpc>
                  <a:spcPts val="3640"/>
                </a:lnSpc>
                <a:spcBef>
                  <a:spcPct val="0"/>
                </a:spcBef>
              </a:pPr>
              <a:r>
                <a:rPr lang="en-US" sz="2600" u="none" strike="noStrike" spc="130">
                  <a:solidFill>
                    <a:srgbClr val="000000"/>
                  </a:solidFill>
                  <a:latin typeface="Arimo"/>
                  <a:ea typeface="Arimo"/>
                  <a:cs typeface="Arimo"/>
                  <a:sym typeface="Arimo"/>
                </a:rPr>
                <a:t>Xu, Y. et al. (2020) ‘Ai Customer Service: Task complexity, problem-solving ability, and usage intention’, Australasian Marketing Journal, 28(4), pp. 189–199. doi:10.1016/j.ausmj.2020.03.005.</a:t>
              </a:r>
            </a:p>
          </p:txBody>
        </p:sp>
        <p:sp>
          <p:nvSpPr>
            <p:cNvPr id="9" name="TextBox 9"/>
            <p:cNvSpPr txBox="1"/>
            <p:nvPr/>
          </p:nvSpPr>
          <p:spPr>
            <a:xfrm>
              <a:off x="0" y="-66675"/>
              <a:ext cx="21954833" cy="1197821"/>
            </a:xfrm>
            <a:prstGeom prst="rect">
              <a:avLst/>
            </a:prstGeom>
          </p:spPr>
          <p:txBody>
            <a:bodyPr lIns="0" tIns="0" rIns="0" bIns="0" rtlCol="0" anchor="t">
              <a:spAutoFit/>
            </a:bodyPr>
            <a:lstStyle/>
            <a:p>
              <a:pPr algn="just">
                <a:lnSpc>
                  <a:spcPts val="3640"/>
                </a:lnSpc>
                <a:spcBef>
                  <a:spcPct val="0"/>
                </a:spcBef>
              </a:pPr>
              <a:r>
                <a:rPr lang="en-US" sz="2600" spc="130">
                  <a:solidFill>
                    <a:srgbClr val="000000"/>
                  </a:solidFill>
                  <a:latin typeface="Arimo"/>
                  <a:ea typeface="Arimo"/>
                  <a:cs typeface="Arimo"/>
                  <a:sym typeface="Arimo"/>
                </a:rPr>
                <a:t>Bagozzi, R.P., Brady, M.K. and Huang, M.-H. (2022) ‘AI service and Emotion’, Journal of Service Research, 25(4), pp. 499–504. doi:10.1177/10946705221118579.</a:t>
              </a:r>
            </a:p>
          </p:txBody>
        </p:sp>
        <p:sp>
          <p:nvSpPr>
            <p:cNvPr id="10" name="TextBox 10"/>
            <p:cNvSpPr txBox="1"/>
            <p:nvPr/>
          </p:nvSpPr>
          <p:spPr>
            <a:xfrm>
              <a:off x="0" y="2395388"/>
              <a:ext cx="21954833" cy="1197821"/>
            </a:xfrm>
            <a:prstGeom prst="rect">
              <a:avLst/>
            </a:prstGeom>
          </p:spPr>
          <p:txBody>
            <a:bodyPr lIns="0" tIns="0" rIns="0" bIns="0" rtlCol="0" anchor="t">
              <a:spAutoFit/>
            </a:bodyPr>
            <a:lstStyle/>
            <a:p>
              <a:pPr algn="just">
                <a:lnSpc>
                  <a:spcPts val="3640"/>
                </a:lnSpc>
                <a:spcBef>
                  <a:spcPct val="0"/>
                </a:spcBef>
              </a:pPr>
              <a:r>
                <a:rPr lang="en-US" sz="2600" spc="130">
                  <a:solidFill>
                    <a:srgbClr val="000000"/>
                  </a:solidFill>
                  <a:latin typeface="Arimo"/>
                  <a:ea typeface="Arimo"/>
                  <a:cs typeface="Arimo"/>
                  <a:sym typeface="Arimo"/>
                </a:rPr>
                <a:t>What is ai ethics? (2021) IBM. Available at: https://www.ibm.com/topics/ai-ethics (Accessed: 22 August 2024).</a:t>
              </a:r>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242F"/>
        </a:solidFill>
        <a:effectLst/>
      </p:bgPr>
    </p:bg>
    <p:spTree>
      <p:nvGrpSpPr>
        <p:cNvPr id="1" name=""/>
        <p:cNvGrpSpPr/>
        <p:nvPr/>
      </p:nvGrpSpPr>
      <p:grpSpPr>
        <a:xfrm>
          <a:off x="0" y="0"/>
          <a:ext cx="0" cy="0"/>
          <a:chOff x="0" y="0"/>
          <a:chExt cx="0" cy="0"/>
        </a:xfrm>
      </p:grpSpPr>
      <p:sp>
        <p:nvSpPr>
          <p:cNvPr id="2" name="Freeform 2"/>
          <p:cNvSpPr/>
          <p:nvPr/>
        </p:nvSpPr>
        <p:spPr>
          <a:xfrm>
            <a:off x="718271" y="3113021"/>
            <a:ext cx="5535969" cy="5176131"/>
          </a:xfrm>
          <a:custGeom>
            <a:avLst/>
            <a:gdLst/>
            <a:ahLst/>
            <a:cxnLst/>
            <a:rect l="l" t="t" r="r" b="b"/>
            <a:pathLst>
              <a:path w="5535969" h="5176131">
                <a:moveTo>
                  <a:pt x="0" y="0"/>
                </a:moveTo>
                <a:lnTo>
                  <a:pt x="5535969" y="0"/>
                </a:lnTo>
                <a:lnTo>
                  <a:pt x="5535969" y="5176131"/>
                </a:lnTo>
                <a:lnTo>
                  <a:pt x="0" y="517613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Freeform 3"/>
          <p:cNvSpPr/>
          <p:nvPr/>
        </p:nvSpPr>
        <p:spPr>
          <a:xfrm>
            <a:off x="8397523" y="5862855"/>
            <a:ext cx="2658294" cy="2426297"/>
          </a:xfrm>
          <a:custGeom>
            <a:avLst/>
            <a:gdLst/>
            <a:ahLst/>
            <a:cxnLst/>
            <a:rect l="l" t="t" r="r" b="b"/>
            <a:pathLst>
              <a:path w="2658294" h="2426297">
                <a:moveTo>
                  <a:pt x="0" y="0"/>
                </a:moveTo>
                <a:lnTo>
                  <a:pt x="2658294" y="0"/>
                </a:lnTo>
                <a:lnTo>
                  <a:pt x="2658294" y="2426297"/>
                </a:lnTo>
                <a:lnTo>
                  <a:pt x="0" y="24262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Freeform 4"/>
          <p:cNvSpPr/>
          <p:nvPr/>
        </p:nvSpPr>
        <p:spPr>
          <a:xfrm>
            <a:off x="13536627" y="5931546"/>
            <a:ext cx="1936184" cy="2357606"/>
          </a:xfrm>
          <a:custGeom>
            <a:avLst/>
            <a:gdLst/>
            <a:ahLst/>
            <a:cxnLst/>
            <a:rect l="l" t="t" r="r" b="b"/>
            <a:pathLst>
              <a:path w="1936184" h="2357606">
                <a:moveTo>
                  <a:pt x="0" y="0"/>
                </a:moveTo>
                <a:lnTo>
                  <a:pt x="1936184" y="0"/>
                </a:lnTo>
                <a:lnTo>
                  <a:pt x="1936184" y="2357606"/>
                </a:lnTo>
                <a:lnTo>
                  <a:pt x="0" y="235760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5" name="TextBox 5"/>
          <p:cNvSpPr txBox="1"/>
          <p:nvPr/>
        </p:nvSpPr>
        <p:spPr>
          <a:xfrm>
            <a:off x="6254240" y="1621375"/>
            <a:ext cx="11102028" cy="950948"/>
          </a:xfrm>
          <a:prstGeom prst="rect">
            <a:avLst/>
          </a:prstGeom>
        </p:spPr>
        <p:txBody>
          <a:bodyPr lIns="0" tIns="0" rIns="0" bIns="0" rtlCol="0" anchor="t">
            <a:spAutoFit/>
          </a:bodyPr>
          <a:lstStyle/>
          <a:p>
            <a:pPr algn="l">
              <a:lnSpc>
                <a:spcPts val="7007"/>
              </a:lnSpc>
            </a:pPr>
            <a:r>
              <a:rPr lang="en-US" sz="7376" spc="-368">
                <a:solidFill>
                  <a:srgbClr val="FFFFFF"/>
                </a:solidFill>
                <a:latin typeface="League Spartan"/>
                <a:ea typeface="League Spartan"/>
                <a:cs typeface="League Spartan"/>
                <a:sym typeface="League Spartan"/>
              </a:rPr>
              <a:t>What is customer service</a:t>
            </a:r>
          </a:p>
        </p:txBody>
      </p:sp>
      <p:sp>
        <p:nvSpPr>
          <p:cNvPr id="6" name="TextBox 6"/>
          <p:cNvSpPr txBox="1"/>
          <p:nvPr/>
        </p:nvSpPr>
        <p:spPr>
          <a:xfrm>
            <a:off x="6396870" y="3046346"/>
            <a:ext cx="11307416" cy="1780540"/>
          </a:xfrm>
          <a:prstGeom prst="rect">
            <a:avLst/>
          </a:prstGeom>
        </p:spPr>
        <p:txBody>
          <a:bodyPr lIns="0" tIns="0" rIns="0" bIns="0" rtlCol="0" anchor="t">
            <a:spAutoFit/>
          </a:bodyPr>
          <a:lstStyle/>
          <a:p>
            <a:pPr algn="l">
              <a:lnSpc>
                <a:spcPts val="4759"/>
              </a:lnSpc>
            </a:pPr>
            <a:r>
              <a:rPr lang="en-US" sz="3399">
                <a:solidFill>
                  <a:srgbClr val="FFFFFF"/>
                </a:solidFill>
                <a:latin typeface="Canva Sans 1"/>
                <a:ea typeface="Canva Sans 1"/>
                <a:cs typeface="Canva Sans 1"/>
                <a:sym typeface="Canva Sans 1"/>
              </a:rPr>
              <a:t>Customer service is the </a:t>
            </a:r>
            <a:r>
              <a:rPr lang="en-US" sz="3399">
                <a:solidFill>
                  <a:srgbClr val="5CE1E6"/>
                </a:solidFill>
                <a:latin typeface="Canva Sans 1 Bold"/>
                <a:ea typeface="Canva Sans 1 Bold"/>
                <a:cs typeface="Canva Sans 1 Bold"/>
                <a:sym typeface="Canva Sans 1 Bold"/>
              </a:rPr>
              <a:t>support, assistance, and advice</a:t>
            </a:r>
            <a:r>
              <a:rPr lang="en-US" sz="3399">
                <a:solidFill>
                  <a:srgbClr val="FFFFFF"/>
                </a:solidFill>
                <a:latin typeface="Canva Sans 1"/>
                <a:ea typeface="Canva Sans 1"/>
                <a:cs typeface="Canva Sans 1"/>
                <a:sym typeface="Canva Sans 1"/>
              </a:rPr>
              <a:t> provided by a company to its customers both before and after they </a:t>
            </a:r>
            <a:r>
              <a:rPr lang="en-US" sz="3399">
                <a:solidFill>
                  <a:srgbClr val="5CE1E6"/>
                </a:solidFill>
                <a:latin typeface="Canva Sans 1 Bold"/>
                <a:ea typeface="Canva Sans 1 Bold"/>
                <a:cs typeface="Canva Sans 1 Bold"/>
                <a:sym typeface="Canva Sans 1 Bold"/>
              </a:rPr>
              <a:t>buy or use a product or service</a:t>
            </a:r>
          </a:p>
        </p:txBody>
      </p:sp>
      <p:sp>
        <p:nvSpPr>
          <p:cNvPr id="7" name="TextBox 7"/>
          <p:cNvSpPr txBox="1"/>
          <p:nvPr/>
        </p:nvSpPr>
        <p:spPr>
          <a:xfrm>
            <a:off x="8397523" y="8511586"/>
            <a:ext cx="2520993" cy="621061"/>
          </a:xfrm>
          <a:prstGeom prst="rect">
            <a:avLst/>
          </a:prstGeom>
        </p:spPr>
        <p:txBody>
          <a:bodyPr lIns="0" tIns="0" rIns="0" bIns="0" rtlCol="0" anchor="t">
            <a:spAutoFit/>
          </a:bodyPr>
          <a:lstStyle/>
          <a:p>
            <a:pPr algn="ctr">
              <a:lnSpc>
                <a:spcPts val="5146"/>
              </a:lnSpc>
              <a:spcBef>
                <a:spcPct val="0"/>
              </a:spcBef>
            </a:pPr>
            <a:r>
              <a:rPr lang="en-US" sz="3675" spc="183">
                <a:solidFill>
                  <a:srgbClr val="FFFFFF"/>
                </a:solidFill>
                <a:latin typeface="Rubik Mono"/>
                <a:ea typeface="Rubik Mono"/>
                <a:cs typeface="Rubik Mono"/>
                <a:sym typeface="Rubik Mono"/>
              </a:rPr>
              <a:t>Buying</a:t>
            </a:r>
          </a:p>
        </p:txBody>
      </p:sp>
      <p:sp>
        <p:nvSpPr>
          <p:cNvPr id="8" name="TextBox 8"/>
          <p:cNvSpPr txBox="1"/>
          <p:nvPr/>
        </p:nvSpPr>
        <p:spPr>
          <a:xfrm>
            <a:off x="13571519" y="8511586"/>
            <a:ext cx="2100827" cy="621061"/>
          </a:xfrm>
          <a:prstGeom prst="rect">
            <a:avLst/>
          </a:prstGeom>
        </p:spPr>
        <p:txBody>
          <a:bodyPr lIns="0" tIns="0" rIns="0" bIns="0" rtlCol="0" anchor="t">
            <a:spAutoFit/>
          </a:bodyPr>
          <a:lstStyle/>
          <a:p>
            <a:pPr algn="ctr">
              <a:lnSpc>
                <a:spcPts val="5146"/>
              </a:lnSpc>
              <a:spcBef>
                <a:spcPct val="0"/>
              </a:spcBef>
            </a:pPr>
            <a:r>
              <a:rPr lang="en-US" sz="3675" spc="183">
                <a:solidFill>
                  <a:srgbClr val="FFFFFF"/>
                </a:solidFill>
                <a:latin typeface="Rubik Mono"/>
                <a:ea typeface="Rubik Mono"/>
                <a:cs typeface="Rubik Mono"/>
                <a:sym typeface="Rubik Mono"/>
              </a:rPr>
              <a:t>Using</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42F"/>
        </a:solidFill>
        <a:effectLst/>
      </p:bgPr>
    </p:bg>
    <p:spTree>
      <p:nvGrpSpPr>
        <p:cNvPr id="1" name=""/>
        <p:cNvGrpSpPr/>
        <p:nvPr/>
      </p:nvGrpSpPr>
      <p:grpSpPr>
        <a:xfrm>
          <a:off x="0" y="0"/>
          <a:ext cx="0" cy="0"/>
          <a:chOff x="0" y="0"/>
          <a:chExt cx="0" cy="0"/>
        </a:xfrm>
      </p:grpSpPr>
      <p:sp>
        <p:nvSpPr>
          <p:cNvPr id="2" name="Freeform 2"/>
          <p:cNvSpPr/>
          <p:nvPr/>
        </p:nvSpPr>
        <p:spPr>
          <a:xfrm>
            <a:off x="-384974" y="-19050"/>
            <a:ext cx="19057947" cy="12697357"/>
          </a:xfrm>
          <a:custGeom>
            <a:avLst/>
            <a:gdLst/>
            <a:ahLst/>
            <a:cxnLst/>
            <a:rect l="l" t="t" r="r" b="b"/>
            <a:pathLst>
              <a:path w="19057947" h="12697357">
                <a:moveTo>
                  <a:pt x="0" y="0"/>
                </a:moveTo>
                <a:lnTo>
                  <a:pt x="19057948" y="0"/>
                </a:lnTo>
                <a:lnTo>
                  <a:pt x="19057948" y="12697357"/>
                </a:lnTo>
                <a:lnTo>
                  <a:pt x="0" y="12697357"/>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0" y="720090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000000"/>
            </a:solidFill>
          </p:spPr>
          <p:txBody>
            <a:bodyPr/>
            <a:lstStyle/>
            <a:p>
              <a:endParaRPr lang="en-US"/>
            </a:p>
          </p:txBody>
        </p:sp>
        <p:sp>
          <p:nvSpPr>
            <p:cNvPr id="5" name="TextBox 5"/>
            <p:cNvSpPr txBox="1"/>
            <p:nvPr/>
          </p:nvSpPr>
          <p:spPr>
            <a:xfrm>
              <a:off x="0" y="-47625"/>
              <a:ext cx="4816593" cy="860425"/>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1574843" y="7672070"/>
            <a:ext cx="15138313" cy="2086610"/>
          </a:xfrm>
          <a:prstGeom prst="rect">
            <a:avLst/>
          </a:prstGeom>
        </p:spPr>
        <p:txBody>
          <a:bodyPr lIns="0" tIns="0" rIns="0" bIns="0" rtlCol="0" anchor="t">
            <a:spAutoFit/>
          </a:bodyPr>
          <a:lstStyle/>
          <a:p>
            <a:pPr algn="ctr">
              <a:lnSpc>
                <a:spcPts val="8319"/>
              </a:lnSpc>
            </a:pPr>
            <a:r>
              <a:rPr lang="en-US" sz="6499">
                <a:solidFill>
                  <a:srgbClr val="FFFFFF"/>
                </a:solidFill>
                <a:latin typeface="Montserrat Bold"/>
                <a:ea typeface="Montserrat Bold"/>
                <a:cs typeface="Montserrat Bold"/>
                <a:sym typeface="Montserrat Bold"/>
              </a:rPr>
              <a:t>PROBLEM WE ARE FACING IN</a:t>
            </a:r>
          </a:p>
          <a:p>
            <a:pPr algn="ctr">
              <a:lnSpc>
                <a:spcPts val="8319"/>
              </a:lnSpc>
            </a:pPr>
            <a:r>
              <a:rPr lang="en-US" sz="6499">
                <a:solidFill>
                  <a:srgbClr val="FFFFFF"/>
                </a:solidFill>
                <a:latin typeface="Montserrat Bold"/>
                <a:ea typeface="Montserrat Bold"/>
                <a:cs typeface="Montserrat Bold"/>
                <a:sym typeface="Montserrat Bold"/>
              </a:rPr>
              <a:t>TRADITIONAL CUSTOMER SERVICE</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26849"/>
            <a:ext cx="6485531" cy="10287000"/>
            <a:chOff x="0" y="0"/>
            <a:chExt cx="8647374" cy="13716000"/>
          </a:xfrm>
        </p:grpSpPr>
        <p:pic>
          <p:nvPicPr>
            <p:cNvPr id="3" name="Picture 3"/>
            <p:cNvPicPr>
              <a:picLocks noChangeAspect="1"/>
            </p:cNvPicPr>
            <p:nvPr/>
          </p:nvPicPr>
          <p:blipFill>
            <a:blip r:embed="rId2"/>
            <a:srcRect l="26357" r="26357"/>
            <a:stretch>
              <a:fillRect/>
            </a:stretch>
          </p:blipFill>
          <p:spPr>
            <a:xfrm>
              <a:off x="0" y="0"/>
              <a:ext cx="8647374" cy="13716000"/>
            </a:xfrm>
            <a:prstGeom prst="rect">
              <a:avLst/>
            </a:prstGeom>
          </p:spPr>
        </p:pic>
      </p:grpSp>
      <p:sp>
        <p:nvSpPr>
          <p:cNvPr id="4" name="Freeform 4"/>
          <p:cNvSpPr/>
          <p:nvPr/>
        </p:nvSpPr>
        <p:spPr>
          <a:xfrm>
            <a:off x="15812286" y="2236705"/>
            <a:ext cx="856549" cy="875146"/>
          </a:xfrm>
          <a:custGeom>
            <a:avLst/>
            <a:gdLst/>
            <a:ahLst/>
            <a:cxnLst/>
            <a:rect l="l" t="t" r="r" b="b"/>
            <a:pathLst>
              <a:path w="856549" h="875146">
                <a:moveTo>
                  <a:pt x="0" y="0"/>
                </a:moveTo>
                <a:lnTo>
                  <a:pt x="856549" y="0"/>
                </a:lnTo>
                <a:lnTo>
                  <a:pt x="856549" y="875146"/>
                </a:lnTo>
                <a:lnTo>
                  <a:pt x="0" y="87514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5" name="Freeform 5"/>
          <p:cNvSpPr/>
          <p:nvPr/>
        </p:nvSpPr>
        <p:spPr>
          <a:xfrm>
            <a:off x="16445296" y="3755632"/>
            <a:ext cx="917697" cy="984125"/>
          </a:xfrm>
          <a:custGeom>
            <a:avLst/>
            <a:gdLst/>
            <a:ahLst/>
            <a:cxnLst/>
            <a:rect l="l" t="t" r="r" b="b"/>
            <a:pathLst>
              <a:path w="917697" h="984125">
                <a:moveTo>
                  <a:pt x="0" y="0"/>
                </a:moveTo>
                <a:lnTo>
                  <a:pt x="917697" y="0"/>
                </a:lnTo>
                <a:lnTo>
                  <a:pt x="917697" y="984126"/>
                </a:lnTo>
                <a:lnTo>
                  <a:pt x="0" y="98412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txBody>
          <a:bodyPr/>
          <a:lstStyle/>
          <a:p>
            <a:endParaRPr lang="en-US"/>
          </a:p>
        </p:txBody>
      </p:sp>
      <p:sp>
        <p:nvSpPr>
          <p:cNvPr id="6" name="Freeform 6"/>
          <p:cNvSpPr/>
          <p:nvPr/>
        </p:nvSpPr>
        <p:spPr>
          <a:xfrm>
            <a:off x="16693447" y="5205307"/>
            <a:ext cx="876797" cy="1228436"/>
          </a:xfrm>
          <a:custGeom>
            <a:avLst/>
            <a:gdLst/>
            <a:ahLst/>
            <a:cxnLst/>
            <a:rect l="l" t="t" r="r" b="b"/>
            <a:pathLst>
              <a:path w="876797" h="1228436">
                <a:moveTo>
                  <a:pt x="0" y="0"/>
                </a:moveTo>
                <a:lnTo>
                  <a:pt x="876796" y="0"/>
                </a:lnTo>
                <a:lnTo>
                  <a:pt x="876796" y="1228437"/>
                </a:lnTo>
                <a:lnTo>
                  <a:pt x="0" y="122843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en-US"/>
          </a:p>
        </p:txBody>
      </p:sp>
      <p:sp>
        <p:nvSpPr>
          <p:cNvPr id="7" name="Freeform 7"/>
          <p:cNvSpPr/>
          <p:nvPr/>
        </p:nvSpPr>
        <p:spPr>
          <a:xfrm>
            <a:off x="16499361" y="7260477"/>
            <a:ext cx="809568" cy="809568"/>
          </a:xfrm>
          <a:custGeom>
            <a:avLst/>
            <a:gdLst/>
            <a:ahLst/>
            <a:cxnLst/>
            <a:rect l="l" t="t" r="r" b="b"/>
            <a:pathLst>
              <a:path w="809568" h="809568">
                <a:moveTo>
                  <a:pt x="0" y="0"/>
                </a:moveTo>
                <a:lnTo>
                  <a:pt x="809568" y="0"/>
                </a:lnTo>
                <a:lnTo>
                  <a:pt x="809568" y="809568"/>
                </a:lnTo>
                <a:lnTo>
                  <a:pt x="0" y="80956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txBody>
          <a:bodyPr/>
          <a:lstStyle/>
          <a:p>
            <a:endParaRPr lang="en-US"/>
          </a:p>
        </p:txBody>
      </p:sp>
      <p:sp>
        <p:nvSpPr>
          <p:cNvPr id="8" name="Freeform 8"/>
          <p:cNvSpPr/>
          <p:nvPr/>
        </p:nvSpPr>
        <p:spPr>
          <a:xfrm>
            <a:off x="15571198" y="8451045"/>
            <a:ext cx="1122249" cy="1425078"/>
          </a:xfrm>
          <a:custGeom>
            <a:avLst/>
            <a:gdLst/>
            <a:ahLst/>
            <a:cxnLst/>
            <a:rect l="l" t="t" r="r" b="b"/>
            <a:pathLst>
              <a:path w="1122249" h="1425078">
                <a:moveTo>
                  <a:pt x="0" y="0"/>
                </a:moveTo>
                <a:lnTo>
                  <a:pt x="1122249" y="0"/>
                </a:lnTo>
                <a:lnTo>
                  <a:pt x="1122249" y="1425078"/>
                </a:lnTo>
                <a:lnTo>
                  <a:pt x="0" y="142507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txBody>
          <a:bodyPr/>
          <a:lstStyle/>
          <a:p>
            <a:endParaRPr lang="en-US"/>
          </a:p>
        </p:txBody>
      </p:sp>
      <p:sp>
        <p:nvSpPr>
          <p:cNvPr id="9" name="TextBox 9"/>
          <p:cNvSpPr txBox="1"/>
          <p:nvPr/>
        </p:nvSpPr>
        <p:spPr>
          <a:xfrm>
            <a:off x="7141602" y="905787"/>
            <a:ext cx="9527233" cy="858104"/>
          </a:xfrm>
          <a:prstGeom prst="rect">
            <a:avLst/>
          </a:prstGeom>
        </p:spPr>
        <p:txBody>
          <a:bodyPr lIns="0" tIns="0" rIns="0" bIns="0" rtlCol="0" anchor="t">
            <a:spAutoFit/>
          </a:bodyPr>
          <a:lstStyle/>
          <a:p>
            <a:pPr algn="just">
              <a:lnSpc>
                <a:spcPts val="6673"/>
              </a:lnSpc>
            </a:pPr>
            <a:r>
              <a:rPr lang="en-US" sz="6067">
                <a:solidFill>
                  <a:srgbClr val="FFFFFF"/>
                </a:solidFill>
                <a:latin typeface="Montserrat Classic Bold"/>
                <a:ea typeface="Montserrat Classic Bold"/>
                <a:cs typeface="Montserrat Classic Bold"/>
                <a:sym typeface="Montserrat Classic Bold"/>
              </a:rPr>
              <a:t>What are the Problems?</a:t>
            </a:r>
          </a:p>
        </p:txBody>
      </p:sp>
      <p:sp>
        <p:nvSpPr>
          <p:cNvPr id="10" name="TextBox 10"/>
          <p:cNvSpPr txBox="1"/>
          <p:nvPr/>
        </p:nvSpPr>
        <p:spPr>
          <a:xfrm>
            <a:off x="7141602" y="2106791"/>
            <a:ext cx="8894619" cy="460047"/>
          </a:xfrm>
          <a:prstGeom prst="rect">
            <a:avLst/>
          </a:prstGeom>
        </p:spPr>
        <p:txBody>
          <a:bodyPr lIns="0" tIns="0" rIns="0" bIns="0" rtlCol="0" anchor="t">
            <a:spAutoFit/>
          </a:bodyPr>
          <a:lstStyle/>
          <a:p>
            <a:pPr marL="0" lvl="0" indent="0" algn="l">
              <a:lnSpc>
                <a:spcPts val="3546"/>
              </a:lnSpc>
              <a:spcBef>
                <a:spcPct val="0"/>
              </a:spcBef>
            </a:pPr>
            <a:r>
              <a:rPr lang="en-US" sz="3224" u="none" strike="noStrike">
                <a:solidFill>
                  <a:srgbClr val="FFFFFF"/>
                </a:solidFill>
                <a:latin typeface="Montserrat Classic Bold"/>
                <a:ea typeface="Montserrat Classic Bold"/>
                <a:cs typeface="Montserrat Classic Bold"/>
                <a:sym typeface="Montserrat Classic Bold"/>
              </a:rPr>
              <a:t>Problem 1: Long Wait Times</a:t>
            </a:r>
          </a:p>
        </p:txBody>
      </p:sp>
      <p:sp>
        <p:nvSpPr>
          <p:cNvPr id="11" name="TextBox 11"/>
          <p:cNvSpPr txBox="1"/>
          <p:nvPr/>
        </p:nvSpPr>
        <p:spPr>
          <a:xfrm>
            <a:off x="7141602" y="2690170"/>
            <a:ext cx="8894619" cy="519270"/>
          </a:xfrm>
          <a:prstGeom prst="rect">
            <a:avLst/>
          </a:prstGeom>
        </p:spPr>
        <p:txBody>
          <a:bodyPr lIns="0" tIns="0" rIns="0" bIns="0" rtlCol="0" anchor="t">
            <a:spAutoFit/>
          </a:bodyPr>
          <a:lstStyle/>
          <a:p>
            <a:pPr algn="l">
              <a:lnSpc>
                <a:spcPts val="2076"/>
              </a:lnSpc>
            </a:pPr>
            <a:r>
              <a:rPr lang="en-US" sz="1887">
                <a:solidFill>
                  <a:srgbClr val="FFFFFF"/>
                </a:solidFill>
                <a:latin typeface="Montserrat Medium"/>
                <a:ea typeface="Montserrat Medium"/>
                <a:cs typeface="Montserrat Medium"/>
                <a:sym typeface="Montserrat Medium"/>
              </a:rPr>
              <a:t>Customers experience frustration due to delays in reaching a representative or receiving a response.</a:t>
            </a:r>
          </a:p>
        </p:txBody>
      </p:sp>
      <p:sp>
        <p:nvSpPr>
          <p:cNvPr id="12" name="TextBox 12"/>
          <p:cNvSpPr txBox="1"/>
          <p:nvPr/>
        </p:nvSpPr>
        <p:spPr>
          <a:xfrm>
            <a:off x="7141602" y="3683367"/>
            <a:ext cx="8758791" cy="460047"/>
          </a:xfrm>
          <a:prstGeom prst="rect">
            <a:avLst/>
          </a:prstGeom>
        </p:spPr>
        <p:txBody>
          <a:bodyPr lIns="0" tIns="0" rIns="0" bIns="0" rtlCol="0" anchor="t">
            <a:spAutoFit/>
          </a:bodyPr>
          <a:lstStyle/>
          <a:p>
            <a:pPr marL="0" lvl="0" indent="0" algn="l">
              <a:lnSpc>
                <a:spcPts val="3546"/>
              </a:lnSpc>
              <a:spcBef>
                <a:spcPct val="0"/>
              </a:spcBef>
            </a:pPr>
            <a:r>
              <a:rPr lang="en-US" sz="3224" u="none" strike="noStrike">
                <a:solidFill>
                  <a:srgbClr val="FFFFFF"/>
                </a:solidFill>
                <a:latin typeface="Montserrat Classic Bold"/>
                <a:ea typeface="Montserrat Classic Bold"/>
                <a:cs typeface="Montserrat Classic Bold"/>
                <a:sym typeface="Montserrat Classic Bold"/>
              </a:rPr>
              <a:t>Problem 2: Poor Communication Skills</a:t>
            </a:r>
          </a:p>
        </p:txBody>
      </p:sp>
      <p:sp>
        <p:nvSpPr>
          <p:cNvPr id="13" name="TextBox 13"/>
          <p:cNvSpPr txBox="1"/>
          <p:nvPr/>
        </p:nvSpPr>
        <p:spPr>
          <a:xfrm>
            <a:off x="7141602" y="4266745"/>
            <a:ext cx="8894619" cy="519270"/>
          </a:xfrm>
          <a:prstGeom prst="rect">
            <a:avLst/>
          </a:prstGeom>
        </p:spPr>
        <p:txBody>
          <a:bodyPr lIns="0" tIns="0" rIns="0" bIns="0" rtlCol="0" anchor="t">
            <a:spAutoFit/>
          </a:bodyPr>
          <a:lstStyle/>
          <a:p>
            <a:pPr algn="l">
              <a:lnSpc>
                <a:spcPts val="2076"/>
              </a:lnSpc>
            </a:pPr>
            <a:r>
              <a:rPr lang="en-US" sz="1887">
                <a:solidFill>
                  <a:srgbClr val="FFFFFF"/>
                </a:solidFill>
                <a:latin typeface="Montserrat Medium"/>
                <a:ea typeface="Montserrat Medium"/>
                <a:cs typeface="Montserrat Medium"/>
                <a:sym typeface="Montserrat Medium"/>
              </a:rPr>
              <a:t>Inconsistent or unclear communication from representatives can lead to misunderstandings.</a:t>
            </a:r>
          </a:p>
        </p:txBody>
      </p:sp>
      <p:sp>
        <p:nvSpPr>
          <p:cNvPr id="14" name="TextBox 14"/>
          <p:cNvSpPr txBox="1"/>
          <p:nvPr/>
        </p:nvSpPr>
        <p:spPr>
          <a:xfrm>
            <a:off x="7141602" y="5259942"/>
            <a:ext cx="8894619" cy="460047"/>
          </a:xfrm>
          <a:prstGeom prst="rect">
            <a:avLst/>
          </a:prstGeom>
        </p:spPr>
        <p:txBody>
          <a:bodyPr lIns="0" tIns="0" rIns="0" bIns="0" rtlCol="0" anchor="t">
            <a:spAutoFit/>
          </a:bodyPr>
          <a:lstStyle/>
          <a:p>
            <a:pPr algn="l">
              <a:lnSpc>
                <a:spcPts val="3546"/>
              </a:lnSpc>
            </a:pPr>
            <a:r>
              <a:rPr lang="en-US" sz="3224">
                <a:solidFill>
                  <a:srgbClr val="FFFFFF"/>
                </a:solidFill>
                <a:latin typeface="Montserrat Classic Bold"/>
                <a:ea typeface="Montserrat Classic Bold"/>
                <a:cs typeface="Montserrat Classic Bold"/>
                <a:sym typeface="Montserrat Classic Bold"/>
              </a:rPr>
              <a:t>Problem 3: Inefficient Problem Resolution</a:t>
            </a:r>
          </a:p>
        </p:txBody>
      </p:sp>
      <p:sp>
        <p:nvSpPr>
          <p:cNvPr id="15" name="TextBox 15"/>
          <p:cNvSpPr txBox="1"/>
          <p:nvPr/>
        </p:nvSpPr>
        <p:spPr>
          <a:xfrm>
            <a:off x="7141602" y="5838575"/>
            <a:ext cx="8894619" cy="519270"/>
          </a:xfrm>
          <a:prstGeom prst="rect">
            <a:avLst/>
          </a:prstGeom>
        </p:spPr>
        <p:txBody>
          <a:bodyPr lIns="0" tIns="0" rIns="0" bIns="0" rtlCol="0" anchor="t">
            <a:spAutoFit/>
          </a:bodyPr>
          <a:lstStyle/>
          <a:p>
            <a:pPr algn="l">
              <a:lnSpc>
                <a:spcPts val="2076"/>
              </a:lnSpc>
            </a:pPr>
            <a:r>
              <a:rPr lang="en-US" sz="1887">
                <a:solidFill>
                  <a:srgbClr val="FFFFFF"/>
                </a:solidFill>
                <a:latin typeface="Montserrat Medium"/>
                <a:ea typeface="Montserrat Medium"/>
                <a:cs typeface="Montserrat Medium"/>
                <a:sym typeface="Montserrat Medium"/>
              </a:rPr>
              <a:t>Lorem ipsum dolor sit amet, consectetur adipiscing elit. Aenean sit amet interdum quam. Maecenas vitae turpis suscipit, elementum nibh vitae.</a:t>
            </a:r>
          </a:p>
        </p:txBody>
      </p:sp>
      <p:sp>
        <p:nvSpPr>
          <p:cNvPr id="16" name="TextBox 16"/>
          <p:cNvSpPr txBox="1"/>
          <p:nvPr/>
        </p:nvSpPr>
        <p:spPr>
          <a:xfrm>
            <a:off x="7141602" y="6831772"/>
            <a:ext cx="8894619" cy="460047"/>
          </a:xfrm>
          <a:prstGeom prst="rect">
            <a:avLst/>
          </a:prstGeom>
        </p:spPr>
        <p:txBody>
          <a:bodyPr lIns="0" tIns="0" rIns="0" bIns="0" rtlCol="0" anchor="t">
            <a:spAutoFit/>
          </a:bodyPr>
          <a:lstStyle/>
          <a:p>
            <a:pPr marL="0" lvl="0" indent="0" algn="l">
              <a:lnSpc>
                <a:spcPts val="3546"/>
              </a:lnSpc>
              <a:spcBef>
                <a:spcPct val="0"/>
              </a:spcBef>
            </a:pPr>
            <a:r>
              <a:rPr lang="en-US" sz="3224" u="none" strike="noStrike">
                <a:solidFill>
                  <a:srgbClr val="FFFFFF"/>
                </a:solidFill>
                <a:latin typeface="Montserrat Classic Bold"/>
                <a:ea typeface="Montserrat Classic Bold"/>
                <a:cs typeface="Montserrat Classic Bold"/>
                <a:sym typeface="Montserrat Classic Bold"/>
              </a:rPr>
              <a:t>Problem 4: Limited Availability</a:t>
            </a:r>
          </a:p>
        </p:txBody>
      </p:sp>
      <p:sp>
        <p:nvSpPr>
          <p:cNvPr id="17" name="TextBox 17"/>
          <p:cNvSpPr txBox="1"/>
          <p:nvPr/>
        </p:nvSpPr>
        <p:spPr>
          <a:xfrm>
            <a:off x="7141602" y="7415151"/>
            <a:ext cx="8894619" cy="519270"/>
          </a:xfrm>
          <a:prstGeom prst="rect">
            <a:avLst/>
          </a:prstGeom>
        </p:spPr>
        <p:txBody>
          <a:bodyPr lIns="0" tIns="0" rIns="0" bIns="0" rtlCol="0" anchor="t">
            <a:spAutoFit/>
          </a:bodyPr>
          <a:lstStyle/>
          <a:p>
            <a:pPr algn="l">
              <a:lnSpc>
                <a:spcPts val="2076"/>
              </a:lnSpc>
            </a:pPr>
            <a:r>
              <a:rPr lang="en-US" sz="1887">
                <a:solidFill>
                  <a:srgbClr val="FFFFFF"/>
                </a:solidFill>
                <a:latin typeface="Montserrat Medium"/>
                <a:ea typeface="Montserrat Medium"/>
                <a:cs typeface="Montserrat Medium"/>
                <a:sym typeface="Montserrat Medium"/>
              </a:rPr>
              <a:t>Lorem ipsum dolor sit amet, consectetur adipiscing elit. Aenean sit amet interdum quam. Maecenas vitae turpis suscipit, elementum nibh vitae.</a:t>
            </a:r>
          </a:p>
        </p:txBody>
      </p:sp>
      <p:grpSp>
        <p:nvGrpSpPr>
          <p:cNvPr id="18" name="Group 18"/>
          <p:cNvGrpSpPr/>
          <p:nvPr/>
        </p:nvGrpSpPr>
        <p:grpSpPr>
          <a:xfrm>
            <a:off x="7141602" y="8379773"/>
            <a:ext cx="8894619" cy="1131224"/>
            <a:chOff x="0" y="0"/>
            <a:chExt cx="11859493" cy="1508299"/>
          </a:xfrm>
        </p:grpSpPr>
        <p:sp>
          <p:nvSpPr>
            <p:cNvPr id="19" name="TextBox 19"/>
            <p:cNvSpPr txBox="1"/>
            <p:nvPr/>
          </p:nvSpPr>
          <p:spPr>
            <a:xfrm>
              <a:off x="0" y="28575"/>
              <a:ext cx="11678389" cy="622922"/>
            </a:xfrm>
            <a:prstGeom prst="rect">
              <a:avLst/>
            </a:prstGeom>
          </p:spPr>
          <p:txBody>
            <a:bodyPr lIns="0" tIns="0" rIns="0" bIns="0" rtlCol="0" anchor="t">
              <a:spAutoFit/>
            </a:bodyPr>
            <a:lstStyle/>
            <a:p>
              <a:pPr marL="0" lvl="0" indent="0" algn="l">
                <a:lnSpc>
                  <a:spcPts val="3546"/>
                </a:lnSpc>
                <a:spcBef>
                  <a:spcPct val="0"/>
                </a:spcBef>
              </a:pPr>
              <a:r>
                <a:rPr lang="en-US" sz="3224" u="none" strike="noStrike">
                  <a:solidFill>
                    <a:srgbClr val="FFFFFF"/>
                  </a:solidFill>
                  <a:latin typeface="Montserrat Classic Bold"/>
                  <a:ea typeface="Montserrat Classic Bold"/>
                  <a:cs typeface="Montserrat Classic Bold"/>
                  <a:sym typeface="Montserrat Classic Bold"/>
                </a:rPr>
                <a:t>Problem 5: Unresolved Complaints</a:t>
              </a:r>
            </a:p>
          </p:txBody>
        </p:sp>
        <p:sp>
          <p:nvSpPr>
            <p:cNvPr id="20" name="TextBox 20"/>
            <p:cNvSpPr txBox="1"/>
            <p:nvPr/>
          </p:nvSpPr>
          <p:spPr>
            <a:xfrm>
              <a:off x="0" y="809588"/>
              <a:ext cx="11859493" cy="698710"/>
            </a:xfrm>
            <a:prstGeom prst="rect">
              <a:avLst/>
            </a:prstGeom>
          </p:spPr>
          <p:txBody>
            <a:bodyPr lIns="0" tIns="0" rIns="0" bIns="0" rtlCol="0" anchor="t">
              <a:spAutoFit/>
            </a:bodyPr>
            <a:lstStyle/>
            <a:p>
              <a:pPr algn="l">
                <a:lnSpc>
                  <a:spcPts val="2076"/>
                </a:lnSpc>
              </a:pPr>
              <a:r>
                <a:rPr lang="en-US" sz="1887">
                  <a:solidFill>
                    <a:srgbClr val="FFFFFF"/>
                  </a:solidFill>
                  <a:latin typeface="Montserrat Medium"/>
                  <a:ea typeface="Montserrat Medium"/>
                  <a:cs typeface="Montserrat Medium"/>
                  <a:sym typeface="Montserrat Medium"/>
                </a:rPr>
                <a:t>Complaints may not be properly addressed, leading to negative experiences.</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44992" y="-324545"/>
            <a:ext cx="19377984" cy="1093609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45882"/>
              </a:srgbClr>
            </a:solidFill>
          </p:spPr>
          <p:txBody>
            <a:bodyPr/>
            <a:lstStyle/>
            <a:p>
              <a:endParaRPr lang="en-US"/>
            </a:p>
          </p:txBody>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1574843" y="6290297"/>
            <a:ext cx="15138313" cy="2086610"/>
          </a:xfrm>
          <a:prstGeom prst="rect">
            <a:avLst/>
          </a:prstGeom>
        </p:spPr>
        <p:txBody>
          <a:bodyPr lIns="0" tIns="0" rIns="0" bIns="0" rtlCol="0" anchor="t">
            <a:spAutoFit/>
          </a:bodyPr>
          <a:lstStyle/>
          <a:p>
            <a:pPr algn="ctr">
              <a:lnSpc>
                <a:spcPts val="8319"/>
              </a:lnSpc>
            </a:pPr>
            <a:r>
              <a:rPr lang="en-US" sz="6499">
                <a:solidFill>
                  <a:srgbClr val="FFFFFF"/>
                </a:solidFill>
                <a:latin typeface="Montserrat Bold"/>
                <a:ea typeface="Montserrat Bold"/>
                <a:cs typeface="Montserrat Bold"/>
                <a:sym typeface="Montserrat Bold"/>
              </a:rPr>
              <a:t>IF LEFT UNRESOLVED, THESE PROBLEMS COULD LEAD TO ......</a:t>
            </a:r>
          </a:p>
        </p:txBody>
      </p:sp>
      <p:sp>
        <p:nvSpPr>
          <p:cNvPr id="7" name="AutoShape 7"/>
          <p:cNvSpPr/>
          <p:nvPr/>
        </p:nvSpPr>
        <p:spPr>
          <a:xfrm flipH="1">
            <a:off x="1617706" y="6098712"/>
            <a:ext cx="0" cy="2526931"/>
          </a:xfrm>
          <a:prstGeom prst="line">
            <a:avLst/>
          </a:prstGeom>
          <a:ln w="85725" cap="flat">
            <a:solidFill>
              <a:srgbClr val="FFFFFF"/>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US"/>
            </a:p>
          </p:txBody>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16145" y="6537449"/>
            <a:ext cx="2669523" cy="3799826"/>
            <a:chOff x="0" y="0"/>
            <a:chExt cx="703084" cy="1000777"/>
          </a:xfrm>
        </p:grpSpPr>
        <p:sp>
          <p:nvSpPr>
            <p:cNvPr id="6" name="Freeform 6"/>
            <p:cNvSpPr/>
            <p:nvPr/>
          </p:nvSpPr>
          <p:spPr>
            <a:xfrm>
              <a:off x="0" y="0"/>
              <a:ext cx="703084" cy="1000777"/>
            </a:xfrm>
            <a:custGeom>
              <a:avLst/>
              <a:gdLst/>
              <a:ahLst/>
              <a:cxnLst/>
              <a:rect l="l" t="t" r="r" b="b"/>
              <a:pathLst>
                <a:path w="703084" h="1000777">
                  <a:moveTo>
                    <a:pt x="0" y="0"/>
                  </a:moveTo>
                  <a:lnTo>
                    <a:pt x="703084" y="0"/>
                  </a:lnTo>
                  <a:lnTo>
                    <a:pt x="703084" y="1000777"/>
                  </a:lnTo>
                  <a:lnTo>
                    <a:pt x="0" y="1000777"/>
                  </a:lnTo>
                  <a:close/>
                </a:path>
              </a:pathLst>
            </a:custGeom>
            <a:solidFill>
              <a:srgbClr val="12F1FF"/>
            </a:solidFill>
          </p:spPr>
          <p:txBody>
            <a:bodyPr/>
            <a:lstStyle/>
            <a:p>
              <a:endParaRPr lang="en-US"/>
            </a:p>
          </p:txBody>
        </p:sp>
        <p:sp>
          <p:nvSpPr>
            <p:cNvPr id="7" name="TextBox 7"/>
            <p:cNvSpPr txBox="1"/>
            <p:nvPr/>
          </p:nvSpPr>
          <p:spPr>
            <a:xfrm>
              <a:off x="0" y="-38100"/>
              <a:ext cx="703084" cy="103887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1028700"/>
            <a:ext cx="3953331" cy="9258300"/>
            <a:chOff x="0" y="0"/>
            <a:chExt cx="2711475" cy="6350000"/>
          </a:xfrm>
        </p:grpSpPr>
        <p:sp>
          <p:nvSpPr>
            <p:cNvPr id="9" name="Freeform 9"/>
            <p:cNvSpPr/>
            <p:nvPr/>
          </p:nvSpPr>
          <p:spPr>
            <a:xfrm>
              <a:off x="0" y="0"/>
              <a:ext cx="2711475" cy="6350000"/>
            </a:xfrm>
            <a:custGeom>
              <a:avLst/>
              <a:gdLst/>
              <a:ahLst/>
              <a:cxnLst/>
              <a:rect l="l" t="t" r="r" b="b"/>
              <a:pathLst>
                <a:path w="2711475" h="6350000">
                  <a:moveTo>
                    <a:pt x="2711475" y="1169060"/>
                  </a:moveTo>
                  <a:cubicBezTo>
                    <a:pt x="2711475" y="3034449"/>
                    <a:pt x="2711475" y="4484599"/>
                    <a:pt x="2711475" y="6350000"/>
                  </a:cubicBezTo>
                  <a:lnTo>
                    <a:pt x="0" y="6350000"/>
                  </a:lnTo>
                  <a:lnTo>
                    <a:pt x="0" y="1533195"/>
                  </a:lnTo>
                  <a:cubicBezTo>
                    <a:pt x="0" y="1022134"/>
                    <a:pt x="0" y="511061"/>
                    <a:pt x="0" y="0"/>
                  </a:cubicBezTo>
                  <a:lnTo>
                    <a:pt x="1146746" y="0"/>
                  </a:lnTo>
                  <a:cubicBezTo>
                    <a:pt x="1668323" y="389687"/>
                    <a:pt x="2189899" y="779374"/>
                    <a:pt x="2711475" y="1169060"/>
                  </a:cubicBezTo>
                  <a:close/>
                </a:path>
              </a:pathLst>
            </a:custGeom>
            <a:blipFill>
              <a:blip r:embed="rId2"/>
              <a:stretch>
                <a:fillRect l="-125752" r="-125752"/>
              </a:stretch>
            </a:blipFill>
          </p:spPr>
          <p:txBody>
            <a:bodyPr/>
            <a:lstStyle/>
            <a:p>
              <a:endParaRPr lang="en-US"/>
            </a:p>
          </p:txBody>
        </p:sp>
      </p:grpSp>
      <p:sp>
        <p:nvSpPr>
          <p:cNvPr id="10" name="TextBox 10"/>
          <p:cNvSpPr txBox="1"/>
          <p:nvPr/>
        </p:nvSpPr>
        <p:spPr>
          <a:xfrm>
            <a:off x="5436291" y="1448932"/>
            <a:ext cx="12458584" cy="2157095"/>
          </a:xfrm>
          <a:prstGeom prst="rect">
            <a:avLst/>
          </a:prstGeom>
        </p:spPr>
        <p:txBody>
          <a:bodyPr lIns="0" tIns="0" rIns="0" bIns="0" rtlCol="0" anchor="t">
            <a:spAutoFit/>
          </a:bodyPr>
          <a:lstStyle/>
          <a:p>
            <a:pPr algn="l">
              <a:lnSpc>
                <a:spcPts val="8680"/>
              </a:lnSpc>
              <a:spcBef>
                <a:spcPct val="0"/>
              </a:spcBef>
            </a:pPr>
            <a:r>
              <a:rPr lang="en-US" sz="6200">
                <a:solidFill>
                  <a:srgbClr val="FFFFFF"/>
                </a:solidFill>
                <a:latin typeface="League Spartan"/>
                <a:ea typeface="League Spartan"/>
                <a:cs typeface="League Spartan"/>
                <a:sym typeface="League Spartan"/>
              </a:rPr>
              <a:t>RISKS DUE TO UNMANAGED PROBLEMS:</a:t>
            </a:r>
          </a:p>
        </p:txBody>
      </p:sp>
      <p:grpSp>
        <p:nvGrpSpPr>
          <p:cNvPr id="11" name="Group 11"/>
          <p:cNvGrpSpPr/>
          <p:nvPr/>
        </p:nvGrpSpPr>
        <p:grpSpPr>
          <a:xfrm>
            <a:off x="5436291" y="4451990"/>
            <a:ext cx="677751" cy="677751"/>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txBody>
            <a:bodyPr/>
            <a:lstStyle/>
            <a:p>
              <a:endParaRPr lang="en-US"/>
            </a:p>
          </p:txBody>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1769826" y="4451990"/>
            <a:ext cx="677751" cy="677751"/>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txBody>
            <a:bodyPr/>
            <a:lstStyle/>
            <a:p>
              <a:endParaRPr lang="en-US"/>
            </a:p>
          </p:txBody>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6509612" y="4361517"/>
            <a:ext cx="4557428" cy="33972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Inter Bold"/>
                <a:ea typeface="Inter Bold"/>
                <a:cs typeface="Inter Bold"/>
                <a:sym typeface="Inter Bold"/>
              </a:rPr>
              <a:t>Customer Frustration</a:t>
            </a:r>
          </a:p>
        </p:txBody>
      </p:sp>
      <p:sp>
        <p:nvSpPr>
          <p:cNvPr id="18" name="TextBox 18"/>
          <p:cNvSpPr txBox="1"/>
          <p:nvPr/>
        </p:nvSpPr>
        <p:spPr>
          <a:xfrm>
            <a:off x="6509612" y="5013960"/>
            <a:ext cx="4557428" cy="1397000"/>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Inter"/>
                <a:ea typeface="Inter"/>
                <a:cs typeface="Inter"/>
                <a:sym typeface="Inter"/>
              </a:rPr>
              <a:t> Leads to dissatisfaction and negative perceptions of the company. Potential customers might seek alternatives due to long wait times.</a:t>
            </a:r>
          </a:p>
        </p:txBody>
      </p:sp>
      <p:sp>
        <p:nvSpPr>
          <p:cNvPr id="19" name="TextBox 19"/>
          <p:cNvSpPr txBox="1"/>
          <p:nvPr/>
        </p:nvSpPr>
        <p:spPr>
          <a:xfrm>
            <a:off x="6509612" y="7819361"/>
            <a:ext cx="4557428" cy="1397000"/>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Inter"/>
                <a:ea typeface="Inter"/>
                <a:cs typeface="Inter"/>
                <a:sym typeface="Inter"/>
              </a:rPr>
              <a:t>Customers may leave due to unresolved issues, leading to a loss of business. Dissatisfied customers may switch to competitors.</a:t>
            </a:r>
          </a:p>
        </p:txBody>
      </p:sp>
      <p:sp>
        <p:nvSpPr>
          <p:cNvPr id="20" name="TextBox 20"/>
          <p:cNvSpPr txBox="1"/>
          <p:nvPr/>
        </p:nvSpPr>
        <p:spPr>
          <a:xfrm>
            <a:off x="12843146" y="7819361"/>
            <a:ext cx="4557428" cy="10445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Inter"/>
                <a:ea typeface="Inter"/>
                <a:cs typeface="Inter"/>
                <a:sym typeface="Inter"/>
              </a:rPr>
              <a:t>Customers may share their negative experiences, harming the company's reputation.</a:t>
            </a:r>
          </a:p>
        </p:txBody>
      </p:sp>
      <p:sp>
        <p:nvSpPr>
          <p:cNvPr id="21" name="TextBox 21"/>
          <p:cNvSpPr txBox="1"/>
          <p:nvPr/>
        </p:nvSpPr>
        <p:spPr>
          <a:xfrm>
            <a:off x="12843146" y="5013960"/>
            <a:ext cx="4557428" cy="174942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Inter"/>
                <a:ea typeface="Inter"/>
                <a:cs typeface="Inter"/>
                <a:sym typeface="Inter"/>
              </a:rPr>
              <a:t>Results in unresolved issues and customer frustration. Customers may need to contact support multiple times, increasing effort and dissatisfaction.</a:t>
            </a:r>
          </a:p>
        </p:txBody>
      </p:sp>
      <p:sp>
        <p:nvSpPr>
          <p:cNvPr id="22" name="TextBox 22"/>
          <p:cNvSpPr txBox="1"/>
          <p:nvPr/>
        </p:nvSpPr>
        <p:spPr>
          <a:xfrm>
            <a:off x="12843146" y="4361517"/>
            <a:ext cx="4557428" cy="339725"/>
          </a:xfrm>
          <a:prstGeom prst="rect">
            <a:avLst/>
          </a:prstGeom>
        </p:spPr>
        <p:txBody>
          <a:bodyPr lIns="0" tIns="0" rIns="0" bIns="0" rtlCol="0" anchor="t">
            <a:spAutoFit/>
          </a:bodyPr>
          <a:lstStyle/>
          <a:p>
            <a:pPr marL="0" lvl="0" indent="0" algn="l">
              <a:lnSpc>
                <a:spcPts val="2799"/>
              </a:lnSpc>
              <a:spcBef>
                <a:spcPct val="0"/>
              </a:spcBef>
            </a:pPr>
            <a:r>
              <a:rPr lang="en-US" sz="1999">
                <a:solidFill>
                  <a:srgbClr val="FFFFFF"/>
                </a:solidFill>
                <a:latin typeface="Inter Bold"/>
                <a:ea typeface="Inter Bold"/>
                <a:cs typeface="Inter Bold"/>
                <a:sym typeface="Inter Bold"/>
              </a:rPr>
              <a:t>Misunderstandings</a:t>
            </a:r>
          </a:p>
        </p:txBody>
      </p:sp>
      <p:sp>
        <p:nvSpPr>
          <p:cNvPr id="23" name="TextBox 23"/>
          <p:cNvSpPr txBox="1"/>
          <p:nvPr/>
        </p:nvSpPr>
        <p:spPr>
          <a:xfrm>
            <a:off x="5527111" y="4627988"/>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01</a:t>
            </a:r>
          </a:p>
        </p:txBody>
      </p:sp>
      <p:sp>
        <p:nvSpPr>
          <p:cNvPr id="24" name="TextBox 24"/>
          <p:cNvSpPr txBox="1"/>
          <p:nvPr/>
        </p:nvSpPr>
        <p:spPr>
          <a:xfrm>
            <a:off x="11860646" y="4627988"/>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02</a:t>
            </a:r>
          </a:p>
        </p:txBody>
      </p:sp>
      <p:grpSp>
        <p:nvGrpSpPr>
          <p:cNvPr id="25" name="Group 25"/>
          <p:cNvGrpSpPr/>
          <p:nvPr/>
        </p:nvGrpSpPr>
        <p:grpSpPr>
          <a:xfrm>
            <a:off x="5436291" y="7260229"/>
            <a:ext cx="677751" cy="677751"/>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txBody>
            <a:bodyPr/>
            <a:lstStyle/>
            <a:p>
              <a:endParaRPr lang="en-US"/>
            </a:p>
          </p:txBody>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8" name="Group 28"/>
          <p:cNvGrpSpPr/>
          <p:nvPr/>
        </p:nvGrpSpPr>
        <p:grpSpPr>
          <a:xfrm>
            <a:off x="11769826" y="7260229"/>
            <a:ext cx="677751" cy="677751"/>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txBody>
            <a:bodyPr/>
            <a:lstStyle/>
            <a:p>
              <a:endParaRPr lang="en-US"/>
            </a:p>
          </p:txBody>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1" name="TextBox 31"/>
          <p:cNvSpPr txBox="1"/>
          <p:nvPr/>
        </p:nvSpPr>
        <p:spPr>
          <a:xfrm>
            <a:off x="6509612" y="7169756"/>
            <a:ext cx="4557428" cy="339725"/>
          </a:xfrm>
          <a:prstGeom prst="rect">
            <a:avLst/>
          </a:prstGeom>
        </p:spPr>
        <p:txBody>
          <a:bodyPr lIns="0" tIns="0" rIns="0" bIns="0" rtlCol="0" anchor="t">
            <a:spAutoFit/>
          </a:bodyPr>
          <a:lstStyle/>
          <a:p>
            <a:pPr marL="0" lvl="0" indent="0" algn="l">
              <a:lnSpc>
                <a:spcPts val="2799"/>
              </a:lnSpc>
              <a:spcBef>
                <a:spcPct val="0"/>
              </a:spcBef>
            </a:pPr>
            <a:r>
              <a:rPr lang="en-US" sz="1999">
                <a:solidFill>
                  <a:srgbClr val="FFFFFF"/>
                </a:solidFill>
                <a:latin typeface="Inter Bold"/>
                <a:ea typeface="Inter Bold"/>
                <a:cs typeface="Inter Bold"/>
                <a:sym typeface="Inter Bold"/>
              </a:rPr>
              <a:t>Increased Customer Churn</a:t>
            </a:r>
          </a:p>
        </p:txBody>
      </p:sp>
      <p:sp>
        <p:nvSpPr>
          <p:cNvPr id="32" name="TextBox 32"/>
          <p:cNvSpPr txBox="1"/>
          <p:nvPr/>
        </p:nvSpPr>
        <p:spPr>
          <a:xfrm>
            <a:off x="12843146" y="7169756"/>
            <a:ext cx="4557428" cy="339725"/>
          </a:xfrm>
          <a:prstGeom prst="rect">
            <a:avLst/>
          </a:prstGeom>
        </p:spPr>
        <p:txBody>
          <a:bodyPr lIns="0" tIns="0" rIns="0" bIns="0" rtlCol="0" anchor="t">
            <a:spAutoFit/>
          </a:bodyPr>
          <a:lstStyle/>
          <a:p>
            <a:pPr marL="0" lvl="0" indent="0" algn="l">
              <a:lnSpc>
                <a:spcPts val="2799"/>
              </a:lnSpc>
              <a:spcBef>
                <a:spcPct val="0"/>
              </a:spcBef>
            </a:pPr>
            <a:r>
              <a:rPr lang="en-US" sz="1999">
                <a:solidFill>
                  <a:srgbClr val="FFFFFF"/>
                </a:solidFill>
                <a:latin typeface="Inter Bold"/>
                <a:ea typeface="Inter Bold"/>
                <a:cs typeface="Inter Bold"/>
                <a:sym typeface="Inter Bold"/>
              </a:rPr>
              <a:t>Negative Word-of-Mouth</a:t>
            </a:r>
          </a:p>
        </p:txBody>
      </p:sp>
      <p:sp>
        <p:nvSpPr>
          <p:cNvPr id="33" name="TextBox 33"/>
          <p:cNvSpPr txBox="1"/>
          <p:nvPr/>
        </p:nvSpPr>
        <p:spPr>
          <a:xfrm>
            <a:off x="5527111" y="7436226"/>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03</a:t>
            </a:r>
          </a:p>
        </p:txBody>
      </p:sp>
      <p:sp>
        <p:nvSpPr>
          <p:cNvPr id="34" name="TextBox 34"/>
          <p:cNvSpPr txBox="1"/>
          <p:nvPr/>
        </p:nvSpPr>
        <p:spPr>
          <a:xfrm>
            <a:off x="11860646" y="7436226"/>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23913" b="23913"/>
          <a:stretch>
            <a:fillRect/>
          </a:stretch>
        </p:blipFill>
        <p:spPr>
          <a:xfrm>
            <a:off x="0" y="-675203"/>
            <a:ext cx="18288000" cy="5384804"/>
          </a:xfrm>
          <a:prstGeom prst="rect">
            <a:avLst/>
          </a:prstGeom>
        </p:spPr>
      </p:pic>
      <p:sp>
        <p:nvSpPr>
          <p:cNvPr id="3" name="AutoShape 3"/>
          <p:cNvSpPr/>
          <p:nvPr/>
        </p:nvSpPr>
        <p:spPr>
          <a:xfrm>
            <a:off x="8239144" y="4349257"/>
            <a:ext cx="1262687" cy="0"/>
          </a:xfrm>
          <a:prstGeom prst="line">
            <a:avLst/>
          </a:prstGeom>
          <a:ln w="47625"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4436" y="9975067"/>
            <a:ext cx="6086496" cy="311933"/>
          </a:xfrm>
          <a:custGeom>
            <a:avLst/>
            <a:gdLst/>
            <a:ahLst/>
            <a:cxnLst/>
            <a:rect l="l" t="t" r="r" b="b"/>
            <a:pathLst>
              <a:path w="6086496" h="311933">
                <a:moveTo>
                  <a:pt x="0" y="0"/>
                </a:moveTo>
                <a:lnTo>
                  <a:pt x="6086496" y="0"/>
                </a:lnTo>
                <a:lnTo>
                  <a:pt x="6086496" y="311933"/>
                </a:lnTo>
                <a:lnTo>
                  <a:pt x="0" y="31193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p>
        </p:txBody>
      </p:sp>
      <p:sp>
        <p:nvSpPr>
          <p:cNvPr id="5" name="Freeform 5"/>
          <p:cNvSpPr/>
          <p:nvPr/>
        </p:nvSpPr>
        <p:spPr>
          <a:xfrm>
            <a:off x="2936402" y="5495786"/>
            <a:ext cx="693917" cy="793048"/>
          </a:xfrm>
          <a:custGeom>
            <a:avLst/>
            <a:gdLst/>
            <a:ahLst/>
            <a:cxnLst/>
            <a:rect l="l" t="t" r="r" b="b"/>
            <a:pathLst>
              <a:path w="693917" h="793048">
                <a:moveTo>
                  <a:pt x="0" y="0"/>
                </a:moveTo>
                <a:lnTo>
                  <a:pt x="693916" y="0"/>
                </a:lnTo>
                <a:lnTo>
                  <a:pt x="693916" y="793047"/>
                </a:lnTo>
                <a:lnTo>
                  <a:pt x="0" y="79304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txBody>
          <a:bodyPr/>
          <a:lstStyle/>
          <a:p>
            <a:endParaRPr lang="en-US"/>
          </a:p>
        </p:txBody>
      </p:sp>
      <p:sp>
        <p:nvSpPr>
          <p:cNvPr id="6" name="Freeform 6"/>
          <p:cNvSpPr/>
          <p:nvPr/>
        </p:nvSpPr>
        <p:spPr>
          <a:xfrm>
            <a:off x="8683018" y="5376088"/>
            <a:ext cx="921963" cy="867798"/>
          </a:xfrm>
          <a:custGeom>
            <a:avLst/>
            <a:gdLst/>
            <a:ahLst/>
            <a:cxnLst/>
            <a:rect l="l" t="t" r="r" b="b"/>
            <a:pathLst>
              <a:path w="921963" h="867798">
                <a:moveTo>
                  <a:pt x="0" y="0"/>
                </a:moveTo>
                <a:lnTo>
                  <a:pt x="921964" y="0"/>
                </a:lnTo>
                <a:lnTo>
                  <a:pt x="921964" y="867798"/>
                </a:lnTo>
                <a:lnTo>
                  <a:pt x="0" y="8677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txBody>
          <a:bodyPr/>
          <a:lstStyle/>
          <a:p>
            <a:endParaRPr lang="en-US"/>
          </a:p>
        </p:txBody>
      </p:sp>
      <p:sp>
        <p:nvSpPr>
          <p:cNvPr id="7" name="Freeform 7"/>
          <p:cNvSpPr/>
          <p:nvPr/>
        </p:nvSpPr>
        <p:spPr>
          <a:xfrm>
            <a:off x="14570741" y="5376088"/>
            <a:ext cx="867798" cy="867798"/>
          </a:xfrm>
          <a:custGeom>
            <a:avLst/>
            <a:gdLst/>
            <a:ahLst/>
            <a:cxnLst/>
            <a:rect l="l" t="t" r="r" b="b"/>
            <a:pathLst>
              <a:path w="867798" h="867798">
                <a:moveTo>
                  <a:pt x="0" y="0"/>
                </a:moveTo>
                <a:lnTo>
                  <a:pt x="867798" y="0"/>
                </a:lnTo>
                <a:lnTo>
                  <a:pt x="867798" y="867798"/>
                </a:lnTo>
                <a:lnTo>
                  <a:pt x="0" y="86779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txBody>
          <a:bodyPr/>
          <a:lstStyle/>
          <a:p>
            <a:endParaRPr lang="en-US"/>
          </a:p>
        </p:txBody>
      </p:sp>
      <p:sp>
        <p:nvSpPr>
          <p:cNvPr id="8" name="TextBox 8"/>
          <p:cNvSpPr txBox="1"/>
          <p:nvPr/>
        </p:nvSpPr>
        <p:spPr>
          <a:xfrm>
            <a:off x="718539" y="8022815"/>
            <a:ext cx="5129643" cy="1163017"/>
          </a:xfrm>
          <a:prstGeom prst="rect">
            <a:avLst/>
          </a:prstGeom>
        </p:spPr>
        <p:txBody>
          <a:bodyPr lIns="0" tIns="0" rIns="0" bIns="0" rtlCol="0" anchor="t">
            <a:spAutoFit/>
          </a:bodyPr>
          <a:lstStyle/>
          <a:p>
            <a:pPr algn="ctr">
              <a:lnSpc>
                <a:spcPts val="3096"/>
              </a:lnSpc>
            </a:pPr>
            <a:r>
              <a:rPr lang="en-US" sz="2211" spc="44">
                <a:solidFill>
                  <a:srgbClr val="000000"/>
                </a:solidFill>
                <a:latin typeface="Roboto"/>
                <a:ea typeface="Roboto"/>
                <a:cs typeface="Roboto"/>
                <a:sym typeface="Roboto"/>
              </a:rPr>
              <a:t>Provide customers with tools to solve issues themselves, such as FAQs and troubleshooting guides.</a:t>
            </a:r>
          </a:p>
        </p:txBody>
      </p:sp>
      <p:sp>
        <p:nvSpPr>
          <p:cNvPr id="9" name="TextBox 9"/>
          <p:cNvSpPr txBox="1"/>
          <p:nvPr/>
        </p:nvSpPr>
        <p:spPr>
          <a:xfrm>
            <a:off x="1230120" y="6555967"/>
            <a:ext cx="4106480" cy="962511"/>
          </a:xfrm>
          <a:prstGeom prst="rect">
            <a:avLst/>
          </a:prstGeom>
        </p:spPr>
        <p:txBody>
          <a:bodyPr lIns="0" tIns="0" rIns="0" bIns="0" rtlCol="0" anchor="t">
            <a:spAutoFit/>
          </a:bodyPr>
          <a:lstStyle/>
          <a:p>
            <a:pPr algn="ctr">
              <a:lnSpc>
                <a:spcPts val="3843"/>
              </a:lnSpc>
            </a:pPr>
            <a:r>
              <a:rPr lang="en-US" sz="2745" spc="54">
                <a:solidFill>
                  <a:srgbClr val="000000"/>
                </a:solidFill>
                <a:latin typeface="Roboto Bold"/>
                <a:ea typeface="Roboto Bold"/>
                <a:cs typeface="Roboto Bold"/>
                <a:sym typeface="Roboto Bold"/>
              </a:rPr>
              <a:t> Implement Self-Service Options</a:t>
            </a:r>
          </a:p>
        </p:txBody>
      </p:sp>
      <p:sp>
        <p:nvSpPr>
          <p:cNvPr id="10" name="TextBox 10"/>
          <p:cNvSpPr txBox="1"/>
          <p:nvPr/>
        </p:nvSpPr>
        <p:spPr>
          <a:xfrm>
            <a:off x="6376965" y="8042353"/>
            <a:ext cx="5129643" cy="1168232"/>
          </a:xfrm>
          <a:prstGeom prst="rect">
            <a:avLst/>
          </a:prstGeom>
        </p:spPr>
        <p:txBody>
          <a:bodyPr lIns="0" tIns="0" rIns="0" bIns="0" rtlCol="0" anchor="t">
            <a:spAutoFit/>
          </a:bodyPr>
          <a:lstStyle/>
          <a:p>
            <a:pPr marL="0" lvl="0" indent="0" algn="ctr">
              <a:lnSpc>
                <a:spcPts val="3096"/>
              </a:lnSpc>
              <a:spcBef>
                <a:spcPct val="0"/>
              </a:spcBef>
            </a:pPr>
            <a:r>
              <a:rPr lang="en-US" sz="2211" u="none" strike="noStrike" spc="44">
                <a:solidFill>
                  <a:srgbClr val="000000"/>
                </a:solidFill>
                <a:latin typeface="Roboto"/>
                <a:ea typeface="Roboto"/>
                <a:cs typeface="Roboto"/>
                <a:sym typeface="Roboto"/>
              </a:rPr>
              <a:t>Invest in ongoing training programs focused on communication skills and customer interaction.</a:t>
            </a:r>
          </a:p>
        </p:txBody>
      </p:sp>
      <p:sp>
        <p:nvSpPr>
          <p:cNvPr id="11" name="TextBox 11"/>
          <p:cNvSpPr txBox="1"/>
          <p:nvPr/>
        </p:nvSpPr>
        <p:spPr>
          <a:xfrm>
            <a:off x="7194576" y="6555967"/>
            <a:ext cx="3898848" cy="962511"/>
          </a:xfrm>
          <a:prstGeom prst="rect">
            <a:avLst/>
          </a:prstGeom>
        </p:spPr>
        <p:txBody>
          <a:bodyPr lIns="0" tIns="0" rIns="0" bIns="0" rtlCol="0" anchor="t">
            <a:spAutoFit/>
          </a:bodyPr>
          <a:lstStyle/>
          <a:p>
            <a:pPr algn="ctr">
              <a:lnSpc>
                <a:spcPts val="3843"/>
              </a:lnSpc>
            </a:pPr>
            <a:r>
              <a:rPr lang="en-US" sz="2745" spc="54">
                <a:solidFill>
                  <a:srgbClr val="000000"/>
                </a:solidFill>
                <a:latin typeface="Roboto Bold"/>
                <a:ea typeface="Roboto Bold"/>
                <a:cs typeface="Roboto Bold"/>
                <a:sym typeface="Roboto Bold"/>
              </a:rPr>
              <a:t>Strengthen Training and Development</a:t>
            </a:r>
          </a:p>
        </p:txBody>
      </p:sp>
      <p:sp>
        <p:nvSpPr>
          <p:cNvPr id="12" name="TextBox 12"/>
          <p:cNvSpPr txBox="1"/>
          <p:nvPr/>
        </p:nvSpPr>
        <p:spPr>
          <a:xfrm>
            <a:off x="12531965" y="8042353"/>
            <a:ext cx="5129643" cy="775969"/>
          </a:xfrm>
          <a:prstGeom prst="rect">
            <a:avLst/>
          </a:prstGeom>
        </p:spPr>
        <p:txBody>
          <a:bodyPr lIns="0" tIns="0" rIns="0" bIns="0" rtlCol="0" anchor="t">
            <a:spAutoFit/>
          </a:bodyPr>
          <a:lstStyle/>
          <a:p>
            <a:pPr marL="0" lvl="0" indent="0" algn="ctr">
              <a:lnSpc>
                <a:spcPts val="3096"/>
              </a:lnSpc>
              <a:spcBef>
                <a:spcPct val="0"/>
              </a:spcBef>
            </a:pPr>
            <a:r>
              <a:rPr lang="en-US" sz="2211" spc="44">
                <a:solidFill>
                  <a:srgbClr val="000000"/>
                </a:solidFill>
                <a:latin typeface="Roboto"/>
                <a:ea typeface="Roboto"/>
                <a:cs typeface="Roboto"/>
                <a:sym typeface="Roboto"/>
              </a:rPr>
              <a:t> Regularly review customer feedback to identify and address recurring issues.</a:t>
            </a:r>
          </a:p>
        </p:txBody>
      </p:sp>
      <p:sp>
        <p:nvSpPr>
          <p:cNvPr id="13" name="TextBox 13"/>
          <p:cNvSpPr txBox="1"/>
          <p:nvPr/>
        </p:nvSpPr>
        <p:spPr>
          <a:xfrm>
            <a:off x="12655047" y="6555967"/>
            <a:ext cx="4699186" cy="962511"/>
          </a:xfrm>
          <a:prstGeom prst="rect">
            <a:avLst/>
          </a:prstGeom>
        </p:spPr>
        <p:txBody>
          <a:bodyPr lIns="0" tIns="0" rIns="0" bIns="0" rtlCol="0" anchor="t">
            <a:spAutoFit/>
          </a:bodyPr>
          <a:lstStyle/>
          <a:p>
            <a:pPr algn="ctr">
              <a:lnSpc>
                <a:spcPts val="3843"/>
              </a:lnSpc>
            </a:pPr>
            <a:r>
              <a:rPr lang="en-US" sz="2745" spc="54">
                <a:solidFill>
                  <a:srgbClr val="000000"/>
                </a:solidFill>
                <a:latin typeface="Roboto Bold"/>
                <a:ea typeface="Roboto Bold"/>
                <a:cs typeface="Roboto Bold"/>
                <a:sym typeface="Roboto Bold"/>
              </a:rPr>
              <a:t>Conduct Regular Customer Feedback Reviews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117282" y="857250"/>
            <a:ext cx="12458584" cy="1566544"/>
          </a:xfrm>
          <a:prstGeom prst="rect">
            <a:avLst/>
          </a:prstGeom>
        </p:spPr>
        <p:txBody>
          <a:bodyPr lIns="0" tIns="0" rIns="0" bIns="0" rtlCol="0" anchor="t">
            <a:spAutoFit/>
          </a:bodyPr>
          <a:lstStyle/>
          <a:p>
            <a:pPr algn="ctr">
              <a:lnSpc>
                <a:spcPts val="12880"/>
              </a:lnSpc>
              <a:spcBef>
                <a:spcPct val="0"/>
              </a:spcBef>
            </a:pPr>
            <a:r>
              <a:rPr lang="en-US" sz="9200">
                <a:solidFill>
                  <a:srgbClr val="FFFFFF"/>
                </a:solidFill>
                <a:latin typeface="League Spartan"/>
                <a:ea typeface="League Spartan"/>
                <a:cs typeface="League Spartan"/>
                <a:sym typeface="League Spartan"/>
              </a:rPr>
              <a:t>BUT</a:t>
            </a:r>
          </a:p>
        </p:txBody>
      </p:sp>
      <p:sp>
        <p:nvSpPr>
          <p:cNvPr id="3" name="Freeform 3"/>
          <p:cNvSpPr/>
          <p:nvPr/>
        </p:nvSpPr>
        <p:spPr>
          <a:xfrm>
            <a:off x="2690535" y="7257015"/>
            <a:ext cx="1400824" cy="1400824"/>
          </a:xfrm>
          <a:custGeom>
            <a:avLst/>
            <a:gdLst/>
            <a:ahLst/>
            <a:cxnLst/>
            <a:rect l="l" t="t" r="r" b="b"/>
            <a:pathLst>
              <a:path w="1400824" h="1400824">
                <a:moveTo>
                  <a:pt x="0" y="0"/>
                </a:moveTo>
                <a:lnTo>
                  <a:pt x="1400824" y="0"/>
                </a:lnTo>
                <a:lnTo>
                  <a:pt x="1400824" y="1400824"/>
                </a:lnTo>
                <a:lnTo>
                  <a:pt x="0" y="14008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txBody>
          <a:bodyPr/>
          <a:lstStyle/>
          <a:p>
            <a:endParaRPr lang="en-US"/>
          </a:p>
        </p:txBody>
      </p:sp>
      <p:sp>
        <p:nvSpPr>
          <p:cNvPr id="4" name="Freeform 4"/>
          <p:cNvSpPr/>
          <p:nvPr/>
        </p:nvSpPr>
        <p:spPr>
          <a:xfrm>
            <a:off x="3043989" y="3024256"/>
            <a:ext cx="693917" cy="793048"/>
          </a:xfrm>
          <a:custGeom>
            <a:avLst/>
            <a:gdLst/>
            <a:ahLst/>
            <a:cxnLst/>
            <a:rect l="l" t="t" r="r" b="b"/>
            <a:pathLst>
              <a:path w="693917" h="793048">
                <a:moveTo>
                  <a:pt x="0" y="0"/>
                </a:moveTo>
                <a:lnTo>
                  <a:pt x="693917" y="0"/>
                </a:lnTo>
                <a:lnTo>
                  <a:pt x="693917" y="793047"/>
                </a:lnTo>
                <a:lnTo>
                  <a:pt x="0" y="79304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txBody>
          <a:bodyPr/>
          <a:lstStyle/>
          <a:p>
            <a:endParaRPr lang="en-US"/>
          </a:p>
        </p:txBody>
      </p:sp>
      <p:sp>
        <p:nvSpPr>
          <p:cNvPr id="5" name="TextBox 5"/>
          <p:cNvSpPr txBox="1"/>
          <p:nvPr/>
        </p:nvSpPr>
        <p:spPr>
          <a:xfrm>
            <a:off x="1337707" y="4084437"/>
            <a:ext cx="4106480" cy="962511"/>
          </a:xfrm>
          <a:prstGeom prst="rect">
            <a:avLst/>
          </a:prstGeom>
        </p:spPr>
        <p:txBody>
          <a:bodyPr lIns="0" tIns="0" rIns="0" bIns="0" rtlCol="0" anchor="t">
            <a:spAutoFit/>
          </a:bodyPr>
          <a:lstStyle/>
          <a:p>
            <a:pPr algn="ctr">
              <a:lnSpc>
                <a:spcPts val="3843"/>
              </a:lnSpc>
            </a:pPr>
            <a:r>
              <a:rPr lang="en-US" sz="2745" spc="54">
                <a:solidFill>
                  <a:srgbClr val="FFFFFF"/>
                </a:solidFill>
                <a:latin typeface="Roboto Bold"/>
                <a:ea typeface="Roboto Bold"/>
                <a:cs typeface="Roboto Bold"/>
                <a:sym typeface="Roboto Bold"/>
              </a:rPr>
              <a:t> Implement Self-Service Options</a:t>
            </a:r>
          </a:p>
        </p:txBody>
      </p:sp>
      <p:sp>
        <p:nvSpPr>
          <p:cNvPr id="6" name="TextBox 6"/>
          <p:cNvSpPr txBox="1"/>
          <p:nvPr/>
        </p:nvSpPr>
        <p:spPr>
          <a:xfrm>
            <a:off x="826126" y="5546661"/>
            <a:ext cx="5129643" cy="1163017"/>
          </a:xfrm>
          <a:prstGeom prst="rect">
            <a:avLst/>
          </a:prstGeom>
        </p:spPr>
        <p:txBody>
          <a:bodyPr lIns="0" tIns="0" rIns="0" bIns="0" rtlCol="0" anchor="t">
            <a:spAutoFit/>
          </a:bodyPr>
          <a:lstStyle/>
          <a:p>
            <a:pPr algn="ctr">
              <a:lnSpc>
                <a:spcPts val="3096"/>
              </a:lnSpc>
            </a:pPr>
            <a:r>
              <a:rPr lang="en-US" sz="2211" spc="44">
                <a:solidFill>
                  <a:srgbClr val="FFFFFF"/>
                </a:solidFill>
                <a:latin typeface="Roboto"/>
                <a:ea typeface="Roboto"/>
                <a:cs typeface="Roboto"/>
                <a:sym typeface="Roboto"/>
              </a:rPr>
              <a:t>Self-service options may not resolve all issues, leading to continued need for live support.</a:t>
            </a:r>
          </a:p>
        </p:txBody>
      </p:sp>
      <p:sp>
        <p:nvSpPr>
          <p:cNvPr id="7" name="Freeform 7"/>
          <p:cNvSpPr/>
          <p:nvPr/>
        </p:nvSpPr>
        <p:spPr>
          <a:xfrm>
            <a:off x="8441169" y="7224237"/>
            <a:ext cx="1405662" cy="1586078"/>
          </a:xfrm>
          <a:custGeom>
            <a:avLst/>
            <a:gdLst/>
            <a:ahLst/>
            <a:cxnLst/>
            <a:rect l="l" t="t" r="r" b="b"/>
            <a:pathLst>
              <a:path w="1405662" h="1586078">
                <a:moveTo>
                  <a:pt x="0" y="0"/>
                </a:moveTo>
                <a:lnTo>
                  <a:pt x="1405662" y="0"/>
                </a:lnTo>
                <a:lnTo>
                  <a:pt x="1405662" y="1586078"/>
                </a:lnTo>
                <a:lnTo>
                  <a:pt x="0" y="158607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8" name="Freeform 8"/>
          <p:cNvSpPr/>
          <p:nvPr/>
        </p:nvSpPr>
        <p:spPr>
          <a:xfrm>
            <a:off x="8683018" y="2871780"/>
            <a:ext cx="921963" cy="867798"/>
          </a:xfrm>
          <a:custGeom>
            <a:avLst/>
            <a:gdLst/>
            <a:ahLst/>
            <a:cxnLst/>
            <a:rect l="l" t="t" r="r" b="b"/>
            <a:pathLst>
              <a:path w="921963" h="867798">
                <a:moveTo>
                  <a:pt x="0" y="0"/>
                </a:moveTo>
                <a:lnTo>
                  <a:pt x="921964" y="0"/>
                </a:lnTo>
                <a:lnTo>
                  <a:pt x="921964" y="867798"/>
                </a:lnTo>
                <a:lnTo>
                  <a:pt x="0" y="86779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sp>
        <p:nvSpPr>
          <p:cNvPr id="9" name="TextBox 9"/>
          <p:cNvSpPr txBox="1"/>
          <p:nvPr/>
        </p:nvSpPr>
        <p:spPr>
          <a:xfrm>
            <a:off x="7194576" y="4051659"/>
            <a:ext cx="3898848" cy="962511"/>
          </a:xfrm>
          <a:prstGeom prst="rect">
            <a:avLst/>
          </a:prstGeom>
        </p:spPr>
        <p:txBody>
          <a:bodyPr lIns="0" tIns="0" rIns="0" bIns="0" rtlCol="0" anchor="t">
            <a:spAutoFit/>
          </a:bodyPr>
          <a:lstStyle/>
          <a:p>
            <a:pPr algn="ctr">
              <a:lnSpc>
                <a:spcPts val="3843"/>
              </a:lnSpc>
            </a:pPr>
            <a:r>
              <a:rPr lang="en-US" sz="2745" spc="54">
                <a:solidFill>
                  <a:srgbClr val="FFFFFF"/>
                </a:solidFill>
                <a:latin typeface="Roboto Bold"/>
                <a:ea typeface="Roboto Bold"/>
                <a:cs typeface="Roboto Bold"/>
                <a:sym typeface="Roboto Bold"/>
              </a:rPr>
              <a:t>Strengthen Training and Development</a:t>
            </a:r>
          </a:p>
        </p:txBody>
      </p:sp>
      <p:sp>
        <p:nvSpPr>
          <p:cNvPr id="10" name="TextBox 10"/>
          <p:cNvSpPr txBox="1"/>
          <p:nvPr/>
        </p:nvSpPr>
        <p:spPr>
          <a:xfrm>
            <a:off x="6579179" y="5513882"/>
            <a:ext cx="5129643" cy="772492"/>
          </a:xfrm>
          <a:prstGeom prst="rect">
            <a:avLst/>
          </a:prstGeom>
        </p:spPr>
        <p:txBody>
          <a:bodyPr lIns="0" tIns="0" rIns="0" bIns="0" rtlCol="0" anchor="t">
            <a:spAutoFit/>
          </a:bodyPr>
          <a:lstStyle/>
          <a:p>
            <a:pPr algn="ctr">
              <a:lnSpc>
                <a:spcPts val="3096"/>
              </a:lnSpc>
            </a:pPr>
            <a:r>
              <a:rPr lang="en-US" sz="2211" spc="44">
                <a:solidFill>
                  <a:srgbClr val="FFFFFF"/>
                </a:solidFill>
                <a:latin typeface="Roboto"/>
                <a:ea typeface="Roboto"/>
                <a:cs typeface="Roboto"/>
                <a:sym typeface="Roboto"/>
              </a:rPr>
              <a:t>Ongoing training can be expensive and time-consuming.</a:t>
            </a:r>
          </a:p>
        </p:txBody>
      </p:sp>
      <p:sp>
        <p:nvSpPr>
          <p:cNvPr id="11" name="Freeform 11"/>
          <p:cNvSpPr/>
          <p:nvPr/>
        </p:nvSpPr>
        <p:spPr>
          <a:xfrm>
            <a:off x="14104014" y="7224237"/>
            <a:ext cx="1586078" cy="1586078"/>
          </a:xfrm>
          <a:custGeom>
            <a:avLst/>
            <a:gdLst/>
            <a:ahLst/>
            <a:cxnLst/>
            <a:rect l="l" t="t" r="r" b="b"/>
            <a:pathLst>
              <a:path w="1586078" h="1586078">
                <a:moveTo>
                  <a:pt x="0" y="0"/>
                </a:moveTo>
                <a:lnTo>
                  <a:pt x="1586078" y="0"/>
                </a:lnTo>
                <a:lnTo>
                  <a:pt x="1586078" y="1586078"/>
                </a:lnTo>
                <a:lnTo>
                  <a:pt x="0" y="158607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txBody>
          <a:bodyPr/>
          <a:lstStyle/>
          <a:p>
            <a:endParaRPr lang="en-US"/>
          </a:p>
        </p:txBody>
      </p:sp>
      <p:sp>
        <p:nvSpPr>
          <p:cNvPr id="12" name="Freeform 12"/>
          <p:cNvSpPr/>
          <p:nvPr/>
        </p:nvSpPr>
        <p:spPr>
          <a:xfrm>
            <a:off x="14463154" y="2871780"/>
            <a:ext cx="867798" cy="867798"/>
          </a:xfrm>
          <a:custGeom>
            <a:avLst/>
            <a:gdLst/>
            <a:ahLst/>
            <a:cxnLst/>
            <a:rect l="l" t="t" r="r" b="b"/>
            <a:pathLst>
              <a:path w="867798" h="867798">
                <a:moveTo>
                  <a:pt x="0" y="0"/>
                </a:moveTo>
                <a:lnTo>
                  <a:pt x="867798" y="0"/>
                </a:lnTo>
                <a:lnTo>
                  <a:pt x="867798" y="867798"/>
                </a:lnTo>
                <a:lnTo>
                  <a:pt x="0" y="86779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txBody>
          <a:bodyPr/>
          <a:lstStyle/>
          <a:p>
            <a:endParaRPr lang="en-US"/>
          </a:p>
        </p:txBody>
      </p:sp>
      <p:sp>
        <p:nvSpPr>
          <p:cNvPr id="13" name="TextBox 13"/>
          <p:cNvSpPr txBox="1"/>
          <p:nvPr/>
        </p:nvSpPr>
        <p:spPr>
          <a:xfrm>
            <a:off x="12547460" y="4051659"/>
            <a:ext cx="4699186" cy="962511"/>
          </a:xfrm>
          <a:prstGeom prst="rect">
            <a:avLst/>
          </a:prstGeom>
        </p:spPr>
        <p:txBody>
          <a:bodyPr lIns="0" tIns="0" rIns="0" bIns="0" rtlCol="0" anchor="t">
            <a:spAutoFit/>
          </a:bodyPr>
          <a:lstStyle/>
          <a:p>
            <a:pPr algn="ctr">
              <a:lnSpc>
                <a:spcPts val="3843"/>
              </a:lnSpc>
            </a:pPr>
            <a:r>
              <a:rPr lang="en-US" sz="2745" spc="54">
                <a:solidFill>
                  <a:srgbClr val="FFFFFF"/>
                </a:solidFill>
                <a:latin typeface="Roboto Bold"/>
                <a:ea typeface="Roboto Bold"/>
                <a:cs typeface="Roboto Bold"/>
                <a:sym typeface="Roboto Bold"/>
              </a:rPr>
              <a:t>Conduct Regular Customer Feedback Reviews</a:t>
            </a:r>
          </a:p>
        </p:txBody>
      </p:sp>
      <p:sp>
        <p:nvSpPr>
          <p:cNvPr id="14" name="TextBox 14"/>
          <p:cNvSpPr txBox="1"/>
          <p:nvPr/>
        </p:nvSpPr>
        <p:spPr>
          <a:xfrm>
            <a:off x="12332231" y="5513882"/>
            <a:ext cx="5129643" cy="1553542"/>
          </a:xfrm>
          <a:prstGeom prst="rect">
            <a:avLst/>
          </a:prstGeom>
        </p:spPr>
        <p:txBody>
          <a:bodyPr lIns="0" tIns="0" rIns="0" bIns="0" rtlCol="0" anchor="t">
            <a:spAutoFit/>
          </a:bodyPr>
          <a:lstStyle/>
          <a:p>
            <a:pPr algn="ctr">
              <a:lnSpc>
                <a:spcPts val="3096"/>
              </a:lnSpc>
            </a:pPr>
            <a:r>
              <a:rPr lang="en-US" sz="2211" spc="44">
                <a:solidFill>
                  <a:srgbClr val="FFFFFF"/>
                </a:solidFill>
                <a:latin typeface="Roboto"/>
                <a:ea typeface="Roboto"/>
                <a:cs typeface="Roboto"/>
                <a:sym typeface="Roboto"/>
              </a:rPr>
              <a:t>Regularly reviewing and acting on feedback can be resource-intensive and may not always lead to immediate improvements.</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918</Words>
  <Application>Microsoft Office PowerPoint</Application>
  <PresentationFormat>Custom</PresentationFormat>
  <Paragraphs>94</Paragraphs>
  <Slides>21</Slides>
  <Notes>0</Notes>
  <HiddenSlides>0</HiddenSlides>
  <MMClips>4</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21</vt:i4>
      </vt:variant>
    </vt:vector>
  </HeadingPairs>
  <TitlesOfParts>
    <vt:vector size="41" baseType="lpstr">
      <vt:lpstr>Montserrat Bold</vt:lpstr>
      <vt:lpstr>Open Sans Bold</vt:lpstr>
      <vt:lpstr>Roboto</vt:lpstr>
      <vt:lpstr>Montserrat Medium</vt:lpstr>
      <vt:lpstr>Canva Sans 1</vt:lpstr>
      <vt:lpstr>League Spartan</vt:lpstr>
      <vt:lpstr>Inter Ultra-Bold</vt:lpstr>
      <vt:lpstr>Inter Bold</vt:lpstr>
      <vt:lpstr>Rubik Bold</vt:lpstr>
      <vt:lpstr>Arial</vt:lpstr>
      <vt:lpstr>Rubik Mono</vt:lpstr>
      <vt:lpstr>Calibri</vt:lpstr>
      <vt:lpstr>Montserrat Classic Bold</vt:lpstr>
      <vt:lpstr>Arimo</vt:lpstr>
      <vt:lpstr>Heebo</vt:lpstr>
      <vt:lpstr>Canva Sans 1 Bold</vt:lpstr>
      <vt:lpstr>Inter</vt:lpstr>
      <vt:lpstr>Roboto Bold</vt:lpstr>
      <vt:lpstr>Rubik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customer Service</dc:title>
  <dc:creator>sanket shrestha</dc:creator>
  <cp:lastModifiedBy>Diya Kharel</cp:lastModifiedBy>
  <cp:revision>4</cp:revision>
  <dcterms:created xsi:type="dcterms:W3CDTF">2006-08-16T00:00:00Z</dcterms:created>
  <dcterms:modified xsi:type="dcterms:W3CDTF">2024-10-14T07:02:12Z</dcterms:modified>
  <dc:identifier>DAGOdfldEnU</dc:identifier>
</cp:coreProperties>
</file>